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64" r:id="rId9"/>
    <p:sldId id="265" r:id="rId10"/>
    <p:sldId id="285" r:id="rId11"/>
    <p:sldId id="286" r:id="rId12"/>
    <p:sldId id="287" r:id="rId13"/>
    <p:sldId id="288" r:id="rId14"/>
    <p:sldId id="266" r:id="rId15"/>
    <p:sldId id="267" r:id="rId16"/>
    <p:sldId id="289" r:id="rId17"/>
    <p:sldId id="273" r:id="rId18"/>
    <p:sldId id="281" r:id="rId19"/>
    <p:sldId id="282" r:id="rId20"/>
    <p:sldId id="283" r:id="rId21"/>
    <p:sldId id="284" r:id="rId22"/>
    <p:sldId id="291" r:id="rId23"/>
    <p:sldId id="268" r:id="rId24"/>
    <p:sldId id="269" r:id="rId25"/>
    <p:sldId id="270" r:id="rId26"/>
    <p:sldId id="271" r:id="rId27"/>
    <p:sldId id="292" r:id="rId28"/>
    <p:sldId id="272" r:id="rId29"/>
    <p:sldId id="295" r:id="rId30"/>
    <p:sldId id="296" r:id="rId31"/>
    <p:sldId id="274" r:id="rId32"/>
    <p:sldId id="275" r:id="rId33"/>
    <p:sldId id="294" r:id="rId34"/>
    <p:sldId id="280" r:id="rId35"/>
    <p:sldId id="276" r:id="rId36"/>
    <p:sldId id="277" r:id="rId37"/>
    <p:sldId id="278" r:id="rId38"/>
    <p:sldId id="290" r:id="rId39"/>
    <p:sldId id="293" r:id="rId40"/>
    <p:sldId id="27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934E-A964-49E7-893E-F8C0E272D3C2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AE341-123D-4716-A8BC-67B0C96F0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0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E341-123D-4716-A8BC-67B0C96F01F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17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66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14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06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28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84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46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9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53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97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8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arant.ru/products/ipo/prime/doc/70921222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5;&#1086;&#1074;&#1072;&#1103;&#1073;&#1080;&#1073;&#1083;&#1080;&#1086;&#1090;&#1077;&#1082;&#1072;.&#1088;&#1092;/webinars/vebinar-ispolzovanie-norm-vremeni-v-upravlenii-municipalnoj-bibliotekoj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tat.mkrf.ru/form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Планирование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отчетность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муниципальных библиотеках: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основные требования, направления,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рекомендации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64807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  <a:ea typeface="Calibri"/>
              </a:rPr>
              <a:t>Областной методический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  <a:ea typeface="Calibri"/>
              </a:rPr>
              <a:t>вебинар</a:t>
            </a:r>
            <a:endParaRPr lang="ru-RU" b="1" dirty="0" smtClean="0">
              <a:solidFill>
                <a:schemeClr val="tx1"/>
              </a:solidFill>
              <a:latin typeface="Arial Narrow" pitchFamily="34" charset="0"/>
              <a:ea typeface="Calibri"/>
            </a:endParaRPr>
          </a:p>
          <a:p>
            <a:endParaRPr lang="ru-RU" b="1" dirty="0" smtClean="0">
              <a:solidFill>
                <a:schemeClr val="tx1"/>
              </a:solidFill>
              <a:latin typeface="Arial Narrow" pitchFamily="34" charset="0"/>
              <a:ea typeface="Calibri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ea typeface="Calibri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Arial Narrow" pitchFamily="34" charset="0"/>
                <a:ea typeface="Calibri"/>
              </a:rPr>
              <a:t>в рамках </a:t>
            </a: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  <a:ea typeface="Calibri"/>
              </a:rPr>
              <a:t>Единого методического дня</a:t>
            </a:r>
            <a:endParaRPr lang="ru-RU" sz="2400" b="1" dirty="0">
              <a:solidFill>
                <a:schemeClr val="tx1"/>
              </a:solidFill>
              <a:latin typeface="Arial Narrow" pitchFamily="34" charset="0"/>
              <a:ea typeface="Calibri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Arial Narrow" pitchFamily="34" charset="0"/>
                <a:ea typeface="Calibri"/>
              </a:rPr>
              <a:t>для руководителей и специалистов публичных библиотек Самарской </a:t>
            </a: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  <a:ea typeface="Calibri"/>
              </a:rPr>
              <a:t>области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  <a:ea typeface="Calibri"/>
              </a:rPr>
              <a:t>25 -26 ноября 2020 год.</a:t>
            </a:r>
            <a:endParaRPr lang="ru-RU" sz="2400" b="1" dirty="0">
              <a:solidFill>
                <a:schemeClr val="tx1"/>
              </a:solidFill>
              <a:latin typeface="Arial Narrow" pitchFamily="34" charset="0"/>
              <a:ea typeface="Calibri"/>
            </a:endParaRPr>
          </a:p>
          <a:p>
            <a:endParaRPr lang="ru-RU" b="1" dirty="0">
              <a:solidFill>
                <a:schemeClr val="tx1"/>
              </a:solidFill>
              <a:latin typeface="Arial Narrow" pitchFamily="34" charset="0"/>
              <a:ea typeface="Calibri"/>
            </a:endParaRPr>
          </a:p>
          <a:p>
            <a:endParaRPr lang="ru-RU" b="1" dirty="0">
              <a:solidFill>
                <a:schemeClr val="tx1"/>
              </a:solidFill>
              <a:latin typeface="Arial Narrow" pitchFamily="34" charset="0"/>
              <a:ea typeface="Calibri"/>
            </a:endParaRPr>
          </a:p>
          <a:p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72805"/>
            <a:ext cx="1423697" cy="107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53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899" y="414354"/>
            <a:ext cx="3960440" cy="180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Цель: организация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работы библиотеки как информационного, образовательного и культурного центра</a:t>
            </a:r>
            <a:r>
              <a:rPr lang="ru-RU" dirty="0">
                <a:latin typeface="Arial Narrow" pitchFamily="34" charset="0"/>
                <a:ea typeface="Calibri"/>
                <a:cs typeface="Times New Roman"/>
              </a:rPr>
              <a:t>.</a:t>
            </a:r>
            <a:endParaRPr lang="ru-RU" sz="1400" dirty="0">
              <a:effectLst/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32656"/>
            <a:ext cx="3528392" cy="6336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endParaRPr lang="ru-RU" sz="1400" dirty="0" smtClean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1400" b="1" dirty="0" smtClean="0">
                <a:latin typeface="Arial Narrow" pitchFamily="34" charset="0"/>
                <a:ea typeface="Calibri"/>
                <a:cs typeface="Times New Roman"/>
              </a:rPr>
              <a:t>Комплектование библиотечных фондов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с учётом потребностей местного населения </a:t>
            </a:r>
          </a:p>
          <a:p>
            <a:pPr marL="342900" lvl="0" indent="-342900"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Всестороннее </a:t>
            </a:r>
            <a:r>
              <a:rPr lang="ru-RU" sz="1400" b="1" dirty="0" smtClean="0">
                <a:latin typeface="Arial Narrow" pitchFamily="34" charset="0"/>
                <a:ea typeface="Calibri"/>
                <a:cs typeface="Times New Roman"/>
              </a:rPr>
              <a:t>раскрытие фонда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библиотеки с использованием различных форм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индивидуальной, коллективной массовой работы.</a:t>
            </a: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  <a:p>
            <a:pPr marL="342900" indent="-342900"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Обеспечение </a:t>
            </a:r>
            <a:r>
              <a:rPr lang="ru-RU" sz="1400" b="1" u="sng" dirty="0">
                <a:latin typeface="Arial Narrow" pitchFamily="34" charset="0"/>
                <a:ea typeface="Calibri"/>
                <a:cs typeface="Times New Roman"/>
              </a:rPr>
              <a:t>доступности, оперативности и комфортности получения информации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пользователями библиотеки.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Оказание содействие пользователям 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в процессе образования, самообразования, формирования личности, </a:t>
            </a:r>
            <a:r>
              <a:rPr lang="ru-RU" sz="1400" b="1" u="sng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развитию </a:t>
            </a:r>
            <a:r>
              <a:rPr lang="ru-RU" sz="1400" b="1" u="sng" dirty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творческих </a:t>
            </a:r>
            <a:r>
              <a:rPr lang="ru-RU" sz="1400" b="1" u="sng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способностей.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1400" b="1" u="sng" dirty="0" smtClean="0">
                <a:latin typeface="Arial Narrow" pitchFamily="34" charset="0"/>
                <a:ea typeface="Calibri"/>
                <a:cs typeface="Times New Roman"/>
              </a:rPr>
              <a:t>Повышение уровня их </a:t>
            </a:r>
            <a:r>
              <a:rPr lang="ru-RU" sz="1400" b="1" u="sng" dirty="0">
                <a:latin typeface="Arial Narrow" pitchFamily="34" charset="0"/>
                <a:ea typeface="Calibri"/>
                <a:cs typeface="Times New Roman"/>
              </a:rPr>
              <a:t>информационной культуры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1400" b="1" u="sng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Сохранение</a:t>
            </a:r>
            <a:r>
              <a:rPr lang="ru-RU" sz="1400" b="1" u="sng" dirty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, систематизация и распространение информации </a:t>
            </a:r>
            <a:r>
              <a:rPr lang="ru-RU" sz="1400" b="1" u="sng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об истории населенного пункта, земляках </a:t>
            </a:r>
          </a:p>
          <a:p>
            <a:pPr marL="342900" indent="-342900">
              <a:buFont typeface="Symbol"/>
              <a:buChar char=""/>
            </a:pPr>
            <a:r>
              <a:rPr lang="ru-RU" sz="1400" b="1" u="sng" dirty="0" smtClean="0">
                <a:latin typeface="Arial Narrow" pitchFamily="34" charset="0"/>
                <a:ea typeface="Calibri"/>
                <a:cs typeface="Times New Roman"/>
              </a:rPr>
              <a:t>Формирование </a:t>
            </a:r>
            <a:r>
              <a:rPr lang="ru-RU" sz="1400" b="1" u="sng" dirty="0">
                <a:latin typeface="Arial Narrow" pitchFamily="34" charset="0"/>
                <a:ea typeface="Calibri"/>
                <a:cs typeface="Times New Roman"/>
              </a:rPr>
              <a:t>положительного имиджа </a:t>
            </a:r>
            <a:r>
              <a:rPr lang="ru-RU" sz="1400" b="1" u="sng" dirty="0" smtClean="0">
                <a:latin typeface="Arial Narrow" pitchFamily="34" charset="0"/>
                <a:ea typeface="Calibri"/>
                <a:cs typeface="Times New Roman"/>
              </a:rPr>
              <a:t>библиотеки, повышение общественного </a:t>
            </a:r>
            <a:r>
              <a:rPr lang="ru-RU" sz="1400" b="1" u="sng" dirty="0">
                <a:latin typeface="Arial Narrow" pitchFamily="34" charset="0"/>
                <a:ea typeface="Calibri"/>
                <a:cs typeface="Times New Roman"/>
              </a:rPr>
              <a:t>интереса к </a:t>
            </a:r>
            <a:r>
              <a:rPr lang="ru-RU" sz="1400" b="1" u="sng" dirty="0" smtClean="0">
                <a:latin typeface="Arial Narrow" pitchFamily="34" charset="0"/>
                <a:ea typeface="Calibri"/>
                <a:cs typeface="Times New Roman"/>
              </a:rPr>
              <a:t> библиотеке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; </a:t>
            </a:r>
          </a:p>
          <a:p>
            <a:pPr marL="342900" indent="-342900">
              <a:buFont typeface="Symbol"/>
              <a:buChar char=""/>
            </a:pPr>
            <a:r>
              <a:rPr lang="ru-RU" sz="1400" b="1" u="sng" dirty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П</a:t>
            </a:r>
            <a:r>
              <a:rPr lang="ru-RU" sz="1400" b="1" u="sng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роведение </a:t>
            </a:r>
            <a:r>
              <a:rPr lang="ru-RU" sz="1400" b="1" u="sng" dirty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социологических исследований с целью выявления интересов и потребностей пользователей, их отношения к библиотеке, а также получения оценки качества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61339" y="1278089"/>
            <a:ext cx="766894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5418" y="2492896"/>
            <a:ext cx="3960440" cy="12691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Основные мероприятия Плана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461339" y="3218343"/>
            <a:ext cx="766894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24828" y="4286457"/>
            <a:ext cx="3960440" cy="23762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300" dirty="0" smtClean="0">
              <a:effectLst/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30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300" dirty="0" smtClean="0">
              <a:effectLst/>
              <a:latin typeface="Arial Narrow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Ожидаемые результаты: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Функционирование на базе библиотеки информационного, образовательного, культурного центра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Повышение качества комплектования фонда, уменьшение количества отказов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Увеличение количества читателей/посещений библиотеки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Расширение количества партнерских организаций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Увеличение количества публикаций о библиотеке</a:t>
            </a:r>
          </a:p>
          <a:p>
            <a:pPr marL="17145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……</a:t>
            </a:r>
          </a:p>
          <a:p>
            <a:pPr algn="just">
              <a:spcAft>
                <a:spcPts val="0"/>
              </a:spcAft>
            </a:pPr>
            <a:endParaRPr lang="ru-RU" sz="1400" dirty="0" smtClean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 smtClean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Arial Narrow" pitchFamily="34" charset="0"/>
              <a:ea typeface="Calibri"/>
              <a:cs typeface="Times New Roman"/>
            </a:endParaRPr>
          </a:p>
        </p:txBody>
      </p:sp>
      <p:cxnSp>
        <p:nvCxnSpPr>
          <p:cNvPr id="20" name="Прямая со стрелкой 19"/>
          <p:cNvCxnSpPr>
            <a:stCxn id="12" idx="2"/>
          </p:cNvCxnSpPr>
          <p:nvPr/>
        </p:nvCxnSpPr>
        <p:spPr>
          <a:xfrm flipH="1">
            <a:off x="2481119" y="3762087"/>
            <a:ext cx="4519" cy="52437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95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78189"/>
            <a:ext cx="3960440" cy="180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Цель: предоставление информационных услуг населению, способствующие их образовательной,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</a:rPr>
              <a:t>профессиональной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</a:rPr>
              <a:t>и досуговой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</a:rPr>
              <a:t>деятельности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332656"/>
            <a:ext cx="3528392" cy="6336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ЗАДАЧИ: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формирование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библиотечного фонда с учетом образовательных потребностей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и культурных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запросов населения, обеспечение его сохранности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обеспечение свободного доступа населения к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информационным ресурсам через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сеть Интернет и мобильные приложения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о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рганизация комфортного пространства для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чтения, общения, просвещения, развития информационной культуры,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а также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духовного и культурного развития личности;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участие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в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всероссийских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,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региональных, муниципальных социальных, образовательных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и культурно-просветительских программах, проектах, акциях;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активизация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работы по предоставлению деятельности библиотек в СМИ,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сети Интернет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, социальных сетях.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обеспечение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доступности услуг библиотек для граждан с ограничениями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в жизнедеятельности</a:t>
            </a: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"/>
            </a:pP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повышение квалификации сотрудников и их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профессионального уровня</a:t>
            </a: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92723" y="2924944"/>
            <a:ext cx="627349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813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78189"/>
            <a:ext cx="3960440" cy="180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Цель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: создание оптимальных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условий для удовлетворения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информационные запросы жителей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района с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использованием передовых технологических достижений с учетом современных требований к работе муниципальных библиотек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4626" y="316354"/>
            <a:ext cx="3528392" cy="6336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ЗАДАЧИ: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Пополнение библиотечных фонда, расширение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его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видового состава</a:t>
            </a: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Внедрение информационных технологий, обеспечивающих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оперативный доступ и равные возможности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пользователям к необходимой информации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Создание условий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для библиотечного обслуживания людей с ограниченными возможностями жизнедеятельности </a:t>
            </a:r>
            <a:endParaRPr lang="ru-RU" sz="1400" dirty="0" smtClean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Развивать дистанционное информационное обслуживание пользователей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через телекоммуникационные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каналы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( Интернет-сайт, электронная почта, социальные сети и пр.)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Организация изучения  уровня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обеспеченности библиотечными услугами различных слоев населения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Активизация работы по привлечению </a:t>
            </a:r>
            <a:r>
              <a:rPr lang="ru-RU" sz="1400" dirty="0" err="1" smtClean="0">
                <a:latin typeface="Arial Narrow" pitchFamily="34" charset="0"/>
                <a:ea typeface="Calibri"/>
                <a:cs typeface="Times New Roman"/>
              </a:rPr>
              <a:t>внебюджньных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 источников финансирования (проекты, гранты, спонсоры)</a:t>
            </a:r>
          </a:p>
          <a:p>
            <a:pPr marL="342900" indent="-342900"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Координация </a:t>
            </a:r>
            <a:r>
              <a:rPr lang="ru-RU" sz="1400" dirty="0">
                <a:latin typeface="Arial Narrow" pitchFamily="34" charset="0"/>
                <a:ea typeface="Calibri"/>
                <a:cs typeface="Times New Roman"/>
              </a:rPr>
              <a:t>с органами местного самоуправления, партнерскими организациями, с библиотеками и другими учреждений и </a:t>
            </a: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ведомств</a:t>
            </a:r>
          </a:p>
          <a:p>
            <a:pPr marL="342900" indent="-342900">
              <a:buFont typeface="Symbol"/>
              <a:buChar char=""/>
            </a:pPr>
            <a:r>
              <a:rPr lang="ru-RU" sz="1400" dirty="0" smtClean="0">
                <a:latin typeface="Arial Narrow" pitchFamily="34" charset="0"/>
                <a:ea typeface="Calibri"/>
                <a:cs typeface="Times New Roman"/>
              </a:rPr>
              <a:t>…..</a:t>
            </a: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endParaRPr lang="ru-RU" sz="1400" dirty="0" smtClean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92723" y="2924944"/>
            <a:ext cx="627349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146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78189"/>
            <a:ext cx="3960440" cy="1800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Цель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: предоставление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информационных услуг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с применением новейших технологий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для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содействия культурной, научной, образовательной, творческой и иной интеллектуальной деятельности граждан, а также сохранение и популяризация отечественного культурного и исторического наследия. 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4626" y="305683"/>
            <a:ext cx="3528392" cy="6336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ЗАДАЧИ: </a:t>
            </a: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Выполнение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показателей деятельности учреждения в рамках национальных проектов и муниципального задания. 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Реализация плана стратегического развития </a:t>
            </a: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Расширение доступа к электронным информационным ресурсам, упрощение доступа к библиотечным фондам с помощью сети Интернет. </a:t>
            </a: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Переориентация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просветительской деятельности библиотеки путём создания общественных пространств для досуга, интересного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жителям. </a:t>
            </a: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Развитие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краеведческой деятельности библиотек, расширение и укрепление партнёрских связей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,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Совершенствование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внестационарного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 обслуживания: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расширение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сети библиотечных пунктов. </a:t>
            </a: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Развитие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проектной деятельности, участие в конкурсе на создание модельных библиотек. </a:t>
            </a: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Модернизация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библиотек, повышение уровня комфортности пребывания пользователей, работа по совершенствованию доступности среды. </a:t>
            </a: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Развитие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методической деятельности. </a:t>
            </a: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Применение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новых рекламных инструментов, создание и продвижение обновлённого фирменного стиля учреждения. </a:t>
            </a: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Повышение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имиджа учреждения путём участия в конкурсах по различным направлениям деятельности. </a:t>
            </a: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Совершенствование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системы управления персоналом, эффективная работа с кадрами, участие сотрудников учреждения в конкурсах профессионального мастерства всех уровней. </a:t>
            </a:r>
          </a:p>
          <a:p>
            <a:pPr marL="171450" lvl="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Активное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привлечение внебюджетных средств, работа со спонсорами, продвижение платных услуг. </a:t>
            </a:r>
          </a:p>
          <a:p>
            <a:pPr lvl="0" algn="ctr">
              <a:spcAft>
                <a:spcPts val="0"/>
              </a:spcAft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endParaRPr lang="ru-RU" sz="1400" dirty="0" smtClean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92723" y="2924944"/>
            <a:ext cx="627349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807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72008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Определение направлений деятельности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Исходить из целей и задач библиотеки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В приоритете направления, отражающие основные виды услуг/деятельности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Calibri"/>
              </a:rPr>
              <a:t>Исходя из специфики библиотеки, </a:t>
            </a:r>
            <a:r>
              <a:rPr lang="ru-RU" dirty="0">
                <a:solidFill>
                  <a:schemeClr val="tx1"/>
                </a:solidFill>
                <a:latin typeface="Arial Narrow" pitchFamily="34" charset="0"/>
                <a:ea typeface="Calibri"/>
              </a:rPr>
              <a:t>воплощая ее в конкретные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Calibri"/>
              </a:rPr>
              <a:t>мероприятия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Координация с партнерскими организациями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 bwMode="auto">
          <a:xfrm>
            <a:off x="899592" y="4653136"/>
            <a:ext cx="7704856" cy="1152128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Century Gothic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ВАЖНО! Отражать все АКТУАЛЬНЫЕ направления деятельности!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Century Gothic" pitchFamily="34" charset="0"/>
              <a:buNone/>
            </a:pPr>
            <a:endParaRPr lang="ru-RU" sz="1400" b="1" dirty="0">
              <a:solidFill>
                <a:srgbClr val="FF0000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7173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35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/>
          <a:lstStyle/>
          <a:p>
            <a:r>
              <a:rPr lang="ru-RU" sz="32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</a:rPr>
              <a:t>Определение форматов и главных тем года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231F20"/>
                </a:solidFill>
                <a:latin typeface="Arial Narrow" pitchFamily="34" charset="0"/>
                <a:ea typeface="Calibri"/>
              </a:rPr>
              <a:t>Ориентироваться на потребностей и особенности </a:t>
            </a:r>
            <a:r>
              <a:rPr lang="ru-RU" dirty="0">
                <a:solidFill>
                  <a:srgbClr val="231F20"/>
                </a:solidFill>
                <a:latin typeface="Arial Narrow" pitchFamily="34" charset="0"/>
                <a:ea typeface="Calibri"/>
              </a:rPr>
              <a:t>своей читательской </a:t>
            </a:r>
            <a:r>
              <a:rPr lang="ru-RU" dirty="0" smtClean="0">
                <a:solidFill>
                  <a:srgbClr val="231F20"/>
                </a:solidFill>
                <a:latin typeface="Arial Narrow" pitchFamily="34" charset="0"/>
                <a:ea typeface="Calibri"/>
              </a:rPr>
              <a:t>аудитории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231F20"/>
                </a:solidFill>
                <a:latin typeface="Arial Narrow" pitchFamily="34" charset="0"/>
                <a:ea typeface="Calibri"/>
              </a:rPr>
              <a:t>Используйте </a:t>
            </a:r>
            <a:r>
              <a:rPr lang="ru-RU" dirty="0">
                <a:solidFill>
                  <a:srgbClr val="231F20"/>
                </a:solidFill>
                <a:latin typeface="Arial Narrow" pitchFamily="34" charset="0"/>
                <a:ea typeface="Calibri"/>
              </a:rPr>
              <a:t>используют нестандартный подход к организации </a:t>
            </a:r>
            <a:r>
              <a:rPr lang="ru-RU" dirty="0" smtClean="0">
                <a:solidFill>
                  <a:srgbClr val="231F20"/>
                </a:solidFill>
                <a:latin typeface="Arial Narrow" pitchFamily="34" charset="0"/>
                <a:ea typeface="Calibri"/>
              </a:rPr>
              <a:t>мероприятий: разрабатывайте </a:t>
            </a:r>
            <a:r>
              <a:rPr lang="ru-RU" dirty="0">
                <a:solidFill>
                  <a:srgbClr val="231F20"/>
                </a:solidFill>
                <a:latin typeface="Arial Narrow" pitchFamily="34" charset="0"/>
                <a:ea typeface="Calibri"/>
              </a:rPr>
              <a:t>интересные формы работы</a:t>
            </a:r>
            <a:r>
              <a:rPr lang="ru-RU" dirty="0" smtClean="0">
                <a:solidFill>
                  <a:srgbClr val="231F20"/>
                </a:solidFill>
                <a:latin typeface="Arial Narrow" pitchFamily="34" charset="0"/>
                <a:ea typeface="Calibri"/>
              </a:rPr>
              <a:t>, </a:t>
            </a:r>
            <a:r>
              <a:rPr lang="ru-RU" dirty="0">
                <a:solidFill>
                  <a:srgbClr val="231F20"/>
                </a:solidFill>
                <a:latin typeface="Arial Narrow" pitchFamily="34" charset="0"/>
                <a:ea typeface="Calibri"/>
              </a:rPr>
              <a:t>авторские проекты</a:t>
            </a:r>
            <a:r>
              <a:rPr lang="ru-RU" dirty="0" smtClean="0">
                <a:solidFill>
                  <a:srgbClr val="231F20"/>
                </a:solidFill>
                <a:latin typeface="Arial Narrow" pitchFamily="34" charset="0"/>
                <a:ea typeface="Calibri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231F20"/>
                </a:solidFill>
                <a:latin typeface="Arial Narrow" pitchFamily="34" charset="0"/>
                <a:ea typeface="Calibri"/>
              </a:rPr>
              <a:t>Подойти </a:t>
            </a:r>
            <a:r>
              <a:rPr lang="ru-RU" dirty="0">
                <a:solidFill>
                  <a:srgbClr val="231F20"/>
                </a:solidFill>
                <a:latin typeface="Arial Narrow" pitchFamily="34" charset="0"/>
                <a:ea typeface="Calibri"/>
              </a:rPr>
              <a:t>к этому процессу творчески, изучайте опыт коллег.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231F20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231F20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90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7938"/>
            <a:ext cx="3024336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Литературное караоке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«Поэты-шестидесятники»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630" y="920072"/>
            <a:ext cx="3024336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Квест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-игра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«По следам Гарри Поттера»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630" y="1628800"/>
            <a:ext cx="3024336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Книжные жмурки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«Прочитай то, не знаю что»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630" y="3140968"/>
            <a:ext cx="3024336" cy="5480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Гурман-вечер любителей классики «Полет души»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057" y="3877246"/>
            <a:ext cx="3024336" cy="5848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Один день с писателем в библиотеке. Л.Н.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Т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олстой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3630" y="4588671"/>
            <a:ext cx="3024336" cy="5040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Посвящение в читатели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057" y="5229200"/>
            <a:ext cx="3024336" cy="5975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Час-предостережение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«Наркотики и их вред»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4269" y="6040316"/>
            <a:ext cx="3024336" cy="5975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Библиотечный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флэшмоб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«Спасибо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д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еду за Победу»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4269" y="2348880"/>
            <a:ext cx="3024336" cy="5480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Вечер-встреча поколений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«И были вместе детство и война…»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03203" y="207938"/>
            <a:ext cx="3024336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Учащиеся начальной школы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1838" y="1052736"/>
            <a:ext cx="3024336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Учащиеся 1-х классов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3033" y="1909666"/>
            <a:ext cx="3024336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Учащиеся старших  классов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4653136"/>
            <a:ext cx="3024336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Пенсионеры, ветераны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03203" y="2708920"/>
            <a:ext cx="3024336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Студенты колледжа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86574" y="3689033"/>
            <a:ext cx="3024336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Читатели с ОВЗ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52120" y="5597820"/>
            <a:ext cx="3024336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Многодетные семьи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1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/>
          <a:lstStyle/>
          <a:p>
            <a:pPr lvl="0" algn="just">
              <a:spcBef>
                <a:spcPts val="1875"/>
              </a:spcBef>
              <a:spcAft>
                <a:spcPts val="225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4 этап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. Разработка структуры (формы) плана </a:t>
            </a:r>
            <a:r>
              <a:rPr lang="ru-RU" sz="28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с учётом предложений всех подразделений и </a:t>
            </a:r>
            <a:r>
              <a:rPr lang="ru-RU" sz="28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сотрудников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/>
              </a:rPr>
              <a:t>Статистическая часть - определяет 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Times New Roman"/>
              </a:rPr>
              <a:t>объём работы, выражающийся в системе плановых </a:t>
            </a: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/>
              </a:rPr>
              <a:t>показателей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Текстовая часть- цель 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и задачи деятельности; список сотрудников, виды услуг (работ); направления, формы и методы </a:t>
            </a: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работы, мероприятия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Приложения - раскрывается 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содержание деятельности </a:t>
            </a: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библиотеки (библиотечные 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программы и </a:t>
            </a: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проекты; графики 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проведения циклов </a:t>
            </a: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мероприятий; планы 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работы библиотечных клубов и </a:t>
            </a: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кружков, положения 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о проведении </a:t>
            </a: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акций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, мероприятий</a:t>
            </a:r>
            <a:r>
              <a:rPr lang="ru-RU" sz="18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.</a:t>
            </a: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  <a:p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86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696"/>
            <a:ext cx="8229600" cy="515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10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91" y="764704"/>
            <a:ext cx="7248417" cy="53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147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72608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Планирование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ea typeface="+mj-ea"/>
                <a:cs typeface="+mj-cs"/>
              </a:rPr>
              <a:t> - оптимальное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+mj-ea"/>
                <a:cs typeface="+mj-cs"/>
              </a:rPr>
              <a:t>распределение ресурсов для достижения поставленных целей</a:t>
            </a:r>
            <a:endParaRPr lang="ru-RU" dirty="0" smtClean="0">
              <a:solidFill>
                <a:srgbClr val="000000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endParaRPr lang="ru-RU" dirty="0" smtClean="0">
              <a:solidFill>
                <a:srgbClr val="000000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План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− это официальный документ, в котором отражены прогнозы будущего развития учреждения, промежуточные и конечные цели, а также задачи, стоящие перед организацией, механизмы координации деятельности по выполнению плановых заданий, распределение ресурсов.</a:t>
            </a:r>
            <a:endParaRPr lang="ru-RU" sz="2400" dirty="0">
              <a:solidFill>
                <a:srgbClr val="80808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1947764" cy="19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56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04" y="1052736"/>
            <a:ext cx="7889455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4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13" y="1673225"/>
            <a:ext cx="88931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19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</a:rPr>
              <a:t>Социокультурная деятельность</a:t>
            </a:r>
            <a:endParaRPr lang="ru-RU" sz="3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57425"/>
            <a:ext cx="7848872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206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 этап</a:t>
            </a:r>
            <a:r>
              <a:rPr lang="ru-RU" sz="32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. </a:t>
            </a:r>
            <a:r>
              <a:rPr lang="ru-RU" sz="3200" b="1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Распределение бюджета рабочего времени</a:t>
            </a:r>
            <a:r>
              <a:rPr lang="ru-RU" sz="3200" b="1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 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ТК РФ ч.2 гл.22 «Нормирование труда», ст.159-163 законодательно закреплено нормирования труда. Гарантируется гос. Содействие в нормировании труда, а это значит, что руководитель отвечает за создание системы нормирования труда у себя в библиотеке. Работодатели обязаны обеспечить нормальные условия для выполнения норм труда.</a:t>
            </a:r>
            <a:endParaRPr lang="ru-RU" sz="18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Приказ МК РФ от 30.12.2014 «Об утверждении Типовых (отраслевых) норм труда на работы, выполняемые в библиотеках» - </a:t>
            </a:r>
            <a:r>
              <a:rPr lang="ru-RU" sz="2400" u="sng" dirty="0">
                <a:solidFill>
                  <a:srgbClr val="0563C1"/>
                </a:solidFill>
                <a:latin typeface="Arial Narrow" pitchFamily="34" charset="0"/>
                <a:ea typeface="Calibri"/>
                <a:cs typeface="Times New Roman"/>
                <a:hlinkClick r:id="rId2"/>
              </a:rPr>
              <a:t>https://www.garant.ru/products/ipo/prime/doc/70921222/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endParaRPr lang="ru-RU" sz="1800" dirty="0">
              <a:latin typeface="Arial Narrow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65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595" y="-99392"/>
            <a:ext cx="7772400" cy="1143000"/>
          </a:xfrm>
        </p:spPr>
        <p:txBody>
          <a:bodyPr/>
          <a:lstStyle/>
          <a:p>
            <a:pPr marL="228600"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Нормирование труда. Для чего?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Эффективной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организации </a:t>
            </a: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работы</a:t>
            </a:r>
            <a:endParaRPr lang="ru-RU" sz="2000" dirty="0" smtClean="0">
              <a:solidFill>
                <a:srgbClr val="808080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Для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равномерного распределения нагрузок среди </a:t>
            </a: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сотрудников</a:t>
            </a:r>
            <a:endParaRPr lang="ru-RU" sz="2000" dirty="0" smtClean="0">
              <a:solidFill>
                <a:srgbClr val="808080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Для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расчёта объемов и трудоемкость </a:t>
            </a: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процессов</a:t>
            </a:r>
            <a:endParaRPr lang="ru-RU" sz="2000" dirty="0" smtClean="0">
              <a:solidFill>
                <a:srgbClr val="808080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Для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определения штатной </a:t>
            </a: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численности</a:t>
            </a:r>
            <a:endParaRPr lang="ru-RU" sz="2000" dirty="0" smtClean="0">
              <a:solidFill>
                <a:srgbClr val="808080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Для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определения количественных </a:t>
            </a: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показателей</a:t>
            </a:r>
            <a:endParaRPr lang="ru-RU" sz="2000" dirty="0" smtClean="0">
              <a:solidFill>
                <a:srgbClr val="808080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Для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оценки деятельности библиотеки в </a:t>
            </a: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целом</a:t>
            </a:r>
            <a:endParaRPr lang="ru-RU" sz="2000" dirty="0" smtClean="0">
              <a:solidFill>
                <a:srgbClr val="808080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Для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оценки деятельности конкретного сотрудника и решения вопросы назначении стимулирующих выплат</a:t>
            </a:r>
            <a:r>
              <a:rPr lang="ru-RU" sz="2000" dirty="0">
                <a:solidFill>
                  <a:srgbClr val="808080"/>
                </a:solidFill>
                <a:latin typeface="Arial Narrow" pitchFamily="34" charset="0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808080"/>
                </a:solidFill>
                <a:latin typeface="Arial Narrow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808080"/>
                </a:solidFill>
                <a:latin typeface="Arial Narrow" pitchFamily="34" charset="0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808080"/>
                </a:solidFill>
                <a:latin typeface="Arial Narrow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808080"/>
                </a:solidFill>
                <a:latin typeface="Arial Narrow" pitchFamily="34" charset="0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808080"/>
                </a:solidFill>
                <a:latin typeface="Arial Narrow" pitchFamily="34" charset="0"/>
                <a:ea typeface="Calibri"/>
                <a:cs typeface="Times New Roman"/>
              </a:rPr>
            </a:br>
            <a:endParaRPr lang="ru-RU" dirty="0">
              <a:latin typeface="Arial Narrow" pitchFamily="34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 bwMode="auto">
          <a:xfrm>
            <a:off x="827584" y="5373216"/>
            <a:ext cx="7704856" cy="1152128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ВАЖНО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Использование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Типовых отраслевых норм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времени в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конкретном учреждении возможно только на основании приказа по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учреждению!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9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114300" indent="0" algn="just">
              <a:spcAft>
                <a:spcPts val="0"/>
              </a:spcAft>
              <a:buNone/>
            </a:pPr>
            <a:r>
              <a:rPr lang="ru-RU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Фонд рабочего времени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– это годовое количество рабочих дней библиотеки или одного сотрудника, определенное из общего числа дней в году за вычетом выходных, праздничных дней и отпуска, потерь рабочего времени по временной нетрудоспособности, учебных отпусков и т. д.</a:t>
            </a:r>
            <a:endParaRPr lang="ru-RU" sz="2400" dirty="0">
              <a:latin typeface="Arial Narrow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03725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16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648072"/>
          </a:xfrm>
        </p:spPr>
        <p:txBody>
          <a:bodyPr/>
          <a:lstStyle/>
          <a:p>
            <a:pPr marL="457200">
              <a:spcBef>
                <a:spcPts val="1875"/>
              </a:spcBef>
              <a:spcAft>
                <a:spcPts val="2250"/>
              </a:spcAft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Методика расчета бюджета 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рабочего времени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: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Times New Roman"/>
              </a:rPr>
              <a:t>Необходимо определить плановый фонд рабочего времени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Times New Roman"/>
              </a:rPr>
              <a:t>библиотеки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Times New Roman"/>
              </a:rPr>
              <a:t>Определяется бюджет рабочего на каждого сотрудника библиотеки.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Суммируем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бюджет рабочего времени на каждого сотрудника и получаем Бюджет рабочего времени библиотеки на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год.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Составить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перечень работ которые будут вестись в библиотеке в будущем году (внести в сетку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плана)</a:t>
            </a:r>
            <a:endParaRPr lang="ru-RU" sz="2000" dirty="0" smtClean="0">
              <a:latin typeface="Arial Narrow" pitchFamily="34" charset="0"/>
              <a:ea typeface="Times New Roman"/>
              <a:cs typeface="Times New Roman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Необходимо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распределить Бюджет рабочего времени библиотеки по тем видам работ, которые вы для себя определили. 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Произвести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расчет затрат на основе Типовых отраслевых норм времени. </a:t>
            </a:r>
            <a:endParaRPr lang="ru-RU" sz="200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ea typeface="Times New Roman"/>
              </a:rPr>
              <a:t>Получения общего количества трудозатрат и сравнение его с планируемым бюджетом. </a:t>
            </a:r>
            <a:endParaRPr lang="ru-RU" sz="2000" dirty="0">
              <a:latin typeface="Arial Narrow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/>
          </p:cNvSpPr>
          <p:nvPr/>
        </p:nvSpPr>
        <p:spPr bwMode="auto">
          <a:xfrm>
            <a:off x="827584" y="4941168"/>
            <a:ext cx="7704856" cy="1584176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>
              <a:solidFill>
                <a:srgbClr val="FF000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Вебинар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«Использование норм времени в управлении муниципальной библиотекой» (РГБ)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  <a:hlinkClick r:id="rId3"/>
              </a:rPr>
              <a:t>http://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  <a:hlinkClick r:id="rId3"/>
              </a:rPr>
              <a:t>новаябиблиотека.рф/webinars/vebinar-ispolzovanie-norm-vremeni-v-upravlenii-municipalnoj-bibliotekoj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  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FF0000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8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419056" cy="850106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Бюджет рабочего времени библиотеки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s://st2.depositphotos.com/1007566/11923/v/950/depositphotos_119235062-stock-illustration-woman-pictogram-pink-icon-vecto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92696"/>
            <a:ext cx="2854624" cy="28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505" y="3395359"/>
            <a:ext cx="2824572" cy="282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411760" y="1507891"/>
            <a:ext cx="3312368" cy="1813513"/>
          </a:xfrm>
          <a:prstGeom prst="wedgeRoundRectCallout">
            <a:avLst>
              <a:gd name="adj1" fmla="val -73465"/>
              <a:gd name="adj2" fmla="val 75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Иванова Ольга Петровна, заведующая библиотекой. Студентка-заочница. </a:t>
            </a:r>
          </a:p>
          <a:p>
            <a:pPr algn="ctr"/>
            <a:r>
              <a:rPr lang="ru-RU" sz="2000" dirty="0" smtClean="0">
                <a:latin typeface="Arial Narrow" pitchFamily="34" charset="0"/>
              </a:rPr>
              <a:t>1,0 ставки </a:t>
            </a:r>
          </a:p>
          <a:p>
            <a:pPr algn="ctr"/>
            <a:endParaRPr lang="ru-RU" sz="2000" dirty="0">
              <a:latin typeface="Arial Narrow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449811" y="3789040"/>
            <a:ext cx="3296108" cy="1728191"/>
          </a:xfrm>
          <a:prstGeom prst="wedgeRoundRectCallout">
            <a:avLst>
              <a:gd name="adj1" fmla="val -73465"/>
              <a:gd name="adj2" fmla="val 75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Петрова Анна Ивановна, библиотекарь. Имеет инвалидность.</a:t>
            </a:r>
          </a:p>
          <a:p>
            <a:pPr algn="ctr"/>
            <a:r>
              <a:rPr lang="ru-RU" sz="2000" dirty="0" smtClean="0">
                <a:latin typeface="Arial Narrow" pitchFamily="34" charset="0"/>
              </a:rPr>
              <a:t>1,0 ставки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084168" y="1784960"/>
            <a:ext cx="2520280" cy="3072889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Производственный календарь-2021:</a:t>
            </a:r>
          </a:p>
          <a:p>
            <a:pPr algn="ctr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Рабочие дни – 247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Рабочие часы - 1972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9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778098"/>
          </a:xfrm>
        </p:spPr>
        <p:txBody>
          <a:bodyPr/>
          <a:lstStyle/>
          <a:p>
            <a:pPr marL="457200">
              <a:spcBef>
                <a:spcPts val="1875"/>
              </a:spcBef>
              <a:spcAft>
                <a:spcPts val="2250"/>
              </a:spcAft>
            </a:pPr>
            <a:r>
              <a:rPr lang="ru-RU" sz="3200" b="1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Таблица расчета бюджета рабочего времени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09281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055688"/>
            <a:ext cx="6202363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35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3" y="825500"/>
            <a:ext cx="8654801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89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ходе планирования определяют: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000000"/>
              </a:buClr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цели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задачи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в работе учреждения;</a:t>
            </a:r>
          </a:p>
          <a:p>
            <a:pPr lvl="0" algn="just">
              <a:buClr>
                <a:srgbClr val="000000"/>
              </a:buClr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меры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мероприятия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по выполнению задач и  достижению цели;</a:t>
            </a:r>
          </a:p>
          <a:p>
            <a:pPr lvl="0" algn="just">
              <a:buClr>
                <a:srgbClr val="000000"/>
              </a:buClr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систему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мероприятий по достижению плановых показателей, показателей государственного и муниципального задания</a:t>
            </a:r>
            <a:r>
              <a:rPr lang="ru-RU" dirty="0">
                <a:solidFill>
                  <a:srgbClr val="808080"/>
                </a:solidFill>
              </a:rPr>
              <a:t>. </a:t>
            </a:r>
          </a:p>
          <a:p>
            <a:pPr marL="0" lvl="0" indent="0">
              <a:buClr>
                <a:srgbClr val="000000"/>
              </a:buClr>
              <a:buNone/>
            </a:pPr>
            <a:endParaRPr lang="ru-RU" dirty="0">
              <a:solidFill>
                <a:srgbClr val="808080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17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13" y="1420813"/>
            <a:ext cx="8893175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96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pPr lvl="0" algn="just">
              <a:spcAft>
                <a:spcPts val="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lvl="0" indent="0" algn="just">
              <a:spcBef>
                <a:spcPts val="1875"/>
              </a:spcBef>
              <a:spcAft>
                <a:spcPts val="2250"/>
              </a:spcAft>
              <a:buNone/>
            </a:pPr>
            <a:r>
              <a:rPr lang="ru-RU" sz="3600" b="1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6 Этап </a:t>
            </a:r>
            <a:r>
              <a:rPr lang="ru-RU" sz="3600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Обсуждение проекта плана в </a:t>
            </a:r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структурных подразделениях (отделах, филиалах</a:t>
            </a:r>
            <a:r>
              <a:rPr lang="ru-RU" sz="3600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);</a:t>
            </a:r>
            <a:br>
              <a:rPr lang="ru-RU" sz="3600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7</a:t>
            </a:r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этап</a:t>
            </a:r>
            <a:r>
              <a:rPr lang="ru-RU" sz="3600" b="1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. </a:t>
            </a:r>
            <a:r>
              <a:rPr lang="ru-RU" sz="3600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обсуждение в трудовом коллективе и утверждение директором.</a:t>
            </a:r>
          </a:p>
          <a:p>
            <a:pPr marL="0" lvl="0" indent="0" algn="just">
              <a:spcBef>
                <a:spcPts val="1875"/>
              </a:spcBef>
              <a:spcAft>
                <a:spcPts val="225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8 этап</a:t>
            </a:r>
            <a:r>
              <a:rPr lang="ru-RU" sz="36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. Текущий контроль и оценка эффективности реализации плана.</a:t>
            </a:r>
            <a:endParaRPr lang="ru-RU" sz="3600" dirty="0">
              <a:latin typeface="Arial Narrow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5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Планирование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организационной и методической деятельности библиотеки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Аналитическая деятельность (мониторинги, сбор и анализ планово-отчетной документации, предоставления информации по запросам учредителей и методических центров)</a:t>
            </a:r>
            <a:endParaRPr lang="ru-RU" sz="12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Методическая и консультационная помощь библиотекам системы (совещания, круглые столы, консультации)</a:t>
            </a:r>
            <a:endParaRPr lang="ru-RU" sz="12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Мероприятия по повышению квалификации библиотечных специалистов: (семинары/</a:t>
            </a:r>
            <a:r>
              <a:rPr lang="ru-RU" sz="1600" dirty="0" err="1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вебинары</a:t>
            </a: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, научно-практические конференции, практикумы, мастер-классы, школы и пр.)</a:t>
            </a:r>
            <a:endParaRPr lang="ru-RU" sz="12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Выезды и посещения библиотек района (Помимо общего плана работы методическим отделом составляется план-график посещений библиотек, в котором определяется, какие библиотеки, в какие сроки и с какой целью планируется посетить.)</a:t>
            </a:r>
            <a:endParaRPr lang="ru-RU" sz="12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Издательская деятельность: методические разработки, рекомендации, пособия, инструктивно-методические документы, пособия</a:t>
            </a:r>
            <a:endParaRPr lang="ru-RU" sz="12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внутренняя работа: организация работы методического отдела (составление годового плана работы отдела, составление годового информационного </a:t>
            </a:r>
            <a:r>
              <a:rPr lang="ru-RU" sz="1600" dirty="0" err="1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отчѐта</a:t>
            </a:r>
            <a:r>
              <a:rPr lang="ru-RU" sz="1600" dirty="0">
                <a:solidFill>
                  <a:srgbClr val="000000"/>
                </a:solidFill>
                <a:latin typeface="Arial Narrow" pitchFamily="34" charset="0"/>
                <a:ea typeface="Calibri"/>
                <a:cs typeface="Times New Roman"/>
              </a:rPr>
              <a:t> о работе отдела и т.д.); пополнение научно-методической и информационной базы (комплектование методической литературой и профессиональными журналами); ведение картотек, создание электронной базы данных отдела; оформление отдела. </a:t>
            </a:r>
            <a:endParaRPr lang="ru-RU" sz="1200" dirty="0">
              <a:latin typeface="Arial Narrow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975" y="4878394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3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центре работы библиотеки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241" y="4221088"/>
            <a:ext cx="8229600" cy="1872208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Продвижение базового ресурса библиотеки – книги;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Ориентация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социальный заказ общества;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Ориентация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выявленные потребности и предпочтения целевых групп пользователей либо их сочетания.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52308"/>
            <a:ext cx="3633002" cy="184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0768"/>
            <a:ext cx="2542928" cy="254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5776"/>
            <a:ext cx="2426705" cy="231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8377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Секреты эффективного планирования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16424"/>
          </a:xfrm>
        </p:spPr>
        <p:txBody>
          <a:bodyPr/>
          <a:lstStyle/>
          <a:p>
            <a:pPr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Определите В </a:t>
            </a:r>
            <a:r>
              <a:rPr lang="ru-RU" sz="2400" dirty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чем уникальность ВАШЕЙ библиотеки</a:t>
            </a:r>
            <a:endParaRPr lang="ru-RU" sz="18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В поисках новых идей </a:t>
            </a:r>
            <a:r>
              <a:rPr lang="ru-RU" sz="2400" dirty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и </a:t>
            </a:r>
            <a:r>
              <a:rPr lang="ru-RU" sz="2400" dirty="0" smtClean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тем, </a:t>
            </a:r>
            <a:r>
              <a:rPr lang="ru-RU" sz="2400" dirty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узнайте мнение всего коллектива</a:t>
            </a:r>
            <a:endParaRPr lang="ru-RU" sz="18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Ищите </a:t>
            </a:r>
            <a:r>
              <a:rPr lang="ru-RU" sz="2400" dirty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креативные </a:t>
            </a:r>
            <a:r>
              <a:rPr lang="ru-RU" sz="2400" dirty="0" smtClean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подходы</a:t>
            </a:r>
            <a:r>
              <a:rPr lang="ru-RU" sz="2400" dirty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. </a:t>
            </a:r>
            <a:endParaRPr lang="ru-RU" sz="18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Используйте </a:t>
            </a:r>
            <a:r>
              <a:rPr lang="ru-RU" sz="2400" dirty="0" smtClean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Интернет </a:t>
            </a:r>
            <a:r>
              <a:rPr lang="ru-RU" sz="2400" dirty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и новые технологии (не только компьютерные).</a:t>
            </a:r>
            <a:endParaRPr lang="ru-RU" sz="18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Чаще </a:t>
            </a:r>
            <a:r>
              <a:rPr lang="ru-RU" sz="2400" dirty="0" smtClean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смотрите </a:t>
            </a:r>
            <a:r>
              <a:rPr lang="ru-RU" sz="2400" dirty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на себя глазами читателя</a:t>
            </a:r>
            <a:endParaRPr lang="ru-RU" sz="18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Постоянное повышайте свою квалификацию и самообразование</a:t>
            </a:r>
            <a:endParaRPr lang="ru-RU" sz="1800" dirty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ЧИТАЙТЕ, </a:t>
            </a:r>
            <a:r>
              <a:rPr lang="ru-RU" sz="2400" dirty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непременно </a:t>
            </a:r>
            <a:r>
              <a:rPr lang="ru-RU" sz="2400" dirty="0" smtClean="0">
                <a:solidFill>
                  <a:srgbClr val="231F20"/>
                </a:solidFill>
                <a:latin typeface="Arial Narrow" pitchFamily="34" charset="0"/>
                <a:ea typeface="Calibri"/>
                <a:cs typeface="Times New Roman"/>
              </a:rPr>
              <a:t>читайте</a:t>
            </a:r>
            <a:endParaRPr lang="ru-RU" sz="1800" dirty="0">
              <a:latin typeface="Arial Narrow" pitchFamily="34" charset="0"/>
              <a:ea typeface="Calibri"/>
              <a:cs typeface="Times New Roman"/>
            </a:endParaRPr>
          </a:p>
          <a:p>
            <a:pPr marL="228600" algn="just">
              <a:spcBef>
                <a:spcPts val="1875"/>
              </a:spcBef>
              <a:spcAft>
                <a:spcPts val="225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27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Отчеты. Виды отчетов. </a:t>
            </a:r>
            <a:b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Основные требования к составлению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Статистический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Информационно-аналитический отчет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Статистический отчет </a:t>
            </a:r>
          </a:p>
          <a:p>
            <a:pPr marL="0" indent="0" algn="ctr">
              <a:buNone/>
            </a:pPr>
            <a:r>
              <a:rPr lang="ru-RU" sz="2400" cap="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НОВАЯ ФОРМА СТАТОТЧЕТНОСТИ БИБЛИОТЕК № 6-НК «СВЕДЕНИЯ ОБ ОБЩЕДОСТУПНОЙ (ПУБЛИЧНОЙ) БИБЛИОТЕКЕ» (УТВЕРЖДЕНА ПРИКАЗОМ РОССТАТА «ОБ УТВЕРЖДЕНИИ ФОРМЫ…» ОТ 05.10.2020 № 616)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  <a:hlinkClick r:id="rId2"/>
              </a:rPr>
              <a:t>https://stat.mkrf.ru/forms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hlinkClick r:id="rId2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2994670" cy="119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67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Информационно-аналитический отчет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2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анализ </a:t>
            </a:r>
            <a:r>
              <a:rPr lang="ru-RU" sz="32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деятельности библиотеки</a:t>
            </a:r>
            <a:br>
              <a:rPr lang="ru-RU" sz="32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indent="-4572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231F20"/>
                </a:solidFill>
                <a:latin typeface="TimesNewRomanPSMT"/>
                <a:ea typeface="Calibri"/>
                <a:cs typeface="TimesNewRomanPSMT"/>
              </a:rPr>
              <a:t>Динамика роста/снижения показателей деятельности</a:t>
            </a:r>
          </a:p>
          <a:p>
            <a:pPr marL="800100" indent="-4572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231F20"/>
                </a:solidFill>
                <a:latin typeface="TimesNewRomanPSMT"/>
                <a:ea typeface="Calibri"/>
                <a:cs typeface="TimesNewRomanPSMT"/>
              </a:rPr>
              <a:t>положительные стороны/победы/успехи и их влияние на развитие библиотеки</a:t>
            </a:r>
          </a:p>
          <a:p>
            <a:pPr marL="800100" indent="-4572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231F20"/>
                </a:solidFill>
                <a:latin typeface="TimesNewRomanPSMT"/>
                <a:ea typeface="Calibri"/>
                <a:cs typeface="TimesNewRomanPSMT"/>
              </a:rPr>
              <a:t>анализируются </a:t>
            </a:r>
            <a:r>
              <a:rPr lang="ru-RU" sz="2400" dirty="0">
                <a:solidFill>
                  <a:srgbClr val="231F20"/>
                </a:solidFill>
                <a:latin typeface="TimesNewRomanPSMT"/>
                <a:ea typeface="Calibri"/>
                <a:cs typeface="TimesNewRomanPSMT"/>
              </a:rPr>
              <a:t>недостатки и намечаются пути их устранения. </a:t>
            </a:r>
            <a:endParaRPr lang="ru-RU" sz="2400" dirty="0" smtClean="0">
              <a:solidFill>
                <a:srgbClr val="231F20"/>
              </a:solidFill>
              <a:latin typeface="TimesNewRomanPSMT"/>
              <a:ea typeface="Calibri"/>
              <a:cs typeface="TimesNewRomanPSMT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400" dirty="0">
              <a:solidFill>
                <a:srgbClr val="231F20"/>
              </a:solidFill>
              <a:latin typeface="TimesNewRomanPSMT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 bwMode="auto">
          <a:xfrm>
            <a:off x="909255" y="4365104"/>
            <a:ext cx="7704856" cy="1152128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ВАЖНО! Сделать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ыводы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по итогам анализа,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описать управленческие решения.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Century Gothic" pitchFamily="34" charset="0"/>
              <a:buNone/>
            </a:pPr>
            <a:endParaRPr lang="ru-RU" sz="1400" b="1" dirty="0">
              <a:solidFill>
                <a:srgbClr val="FF0000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36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Рекомендации  к составлению информационно-аналитического отчета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сведения, </a:t>
            </a:r>
            <a:r>
              <a:rPr lang="ru-RU" sz="2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включаемые в отчет, должны быть тщательно </a:t>
            </a:r>
            <a:r>
              <a:rPr lang="ru-RU" sz="24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проверены</a:t>
            </a:r>
          </a:p>
          <a:p>
            <a:r>
              <a:rPr lang="ru-RU" sz="24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анализируя различные направления работы указывайте </a:t>
            </a:r>
            <a:r>
              <a:rPr lang="ru-RU" sz="2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цели, механизмы, </a:t>
            </a:r>
            <a:r>
              <a:rPr lang="ru-RU" sz="24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эффективность </a:t>
            </a:r>
            <a:r>
              <a:rPr lang="ru-RU" sz="2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и </a:t>
            </a:r>
            <a:r>
              <a:rPr lang="ru-RU" sz="24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результативность;</a:t>
            </a:r>
          </a:p>
          <a:p>
            <a:r>
              <a:rPr lang="ru-RU" sz="24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избегайте </a:t>
            </a:r>
            <a:r>
              <a:rPr lang="ru-RU" sz="2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повторов, дублирования материалов в разных разделах </a:t>
            </a:r>
            <a:r>
              <a:rPr lang="ru-RU" sz="24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отчета</a:t>
            </a:r>
            <a:endParaRPr lang="ru-RU" sz="2400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NewRomanPSMT"/>
            </a:endParaRPr>
          </a:p>
          <a:p>
            <a:r>
              <a:rPr lang="ru-RU" sz="2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NewRomanPSMT"/>
              </a:rPr>
              <a:t>следовать четкой структуре отчета, данной в настоящих рекомендациях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23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6864"/>
            <a:ext cx="8352928" cy="527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94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Каждый новый день мы строим планы на будущее. Но у будущего свои планы.</a:t>
            </a:r>
          </a:p>
          <a:p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Выигрывает сражение не тот, кто придумал план битвы, а тот, кто взял на себя ответственность за его выполнение. Наполеон</a:t>
            </a:r>
          </a:p>
          <a:p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Планировать нужно достижение обозримых целей, не исключая промежуточных результатов. А.С. Макаренко</a:t>
            </a:r>
          </a:p>
          <a:p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Хорошо спланировано - наполовину сделано.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Мысль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из Интернета</a:t>
            </a:r>
          </a:p>
          <a:p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Конечно, обдумывай «что», но ещё больше обдумывай «как»! Иоганн Вольфганг фон Гёте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178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Требования к планированию: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31F20"/>
                </a:solidFill>
                <a:effectLst/>
                <a:latin typeface="Arial Narrow" pitchFamily="34" charset="0"/>
                <a:ea typeface="Calibri"/>
              </a:rPr>
              <a:t>Обоснованность</a:t>
            </a:r>
          </a:p>
          <a:p>
            <a:r>
              <a:rPr lang="ru-RU" dirty="0" smtClean="0">
                <a:solidFill>
                  <a:srgbClr val="231F20"/>
                </a:solidFill>
                <a:effectLst/>
                <a:latin typeface="Arial Narrow" pitchFamily="34" charset="0"/>
                <a:ea typeface="Calibri"/>
              </a:rPr>
              <a:t>Сочетание текущих задач с перспективными </a:t>
            </a:r>
          </a:p>
          <a:p>
            <a:r>
              <a:rPr lang="ru-RU" dirty="0" err="1" smtClean="0">
                <a:solidFill>
                  <a:srgbClr val="231F20"/>
                </a:solidFill>
                <a:effectLst/>
                <a:latin typeface="Arial Narrow" pitchFamily="34" charset="0"/>
                <a:ea typeface="Calibri"/>
              </a:rPr>
              <a:t>Координированность</a:t>
            </a:r>
            <a:endParaRPr lang="ru-RU" dirty="0" smtClean="0">
              <a:solidFill>
                <a:srgbClr val="231F20"/>
              </a:solidFill>
              <a:effectLst/>
              <a:latin typeface="Arial Narrow" pitchFamily="34" charset="0"/>
              <a:ea typeface="Calibri"/>
            </a:endParaRPr>
          </a:p>
          <a:p>
            <a:r>
              <a:rPr lang="ru-RU" dirty="0" smtClean="0">
                <a:solidFill>
                  <a:srgbClr val="231F20"/>
                </a:solidFill>
                <a:effectLst/>
                <a:latin typeface="Arial Narrow" pitchFamily="34" charset="0"/>
                <a:ea typeface="Calibri"/>
              </a:rPr>
              <a:t>Конкретность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25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Спасибо за внимание</a:t>
            </a:r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!</a:t>
            </a:r>
          </a:p>
          <a:p>
            <a:pPr marL="0" indent="0" algn="ctr">
              <a:buNone/>
            </a:pPr>
            <a:endParaRPr lang="ru-RU" sz="4400" b="1" dirty="0">
              <a:solidFill>
                <a:schemeClr val="tx1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lvl="0" indent="0" algn="r" eaLnBrk="0" hangingPunct="0">
              <a:buClr>
                <a:srgbClr val="003366"/>
              </a:buClr>
              <a:buSzPct val="75000"/>
              <a:buNone/>
            </a:pPr>
            <a:r>
              <a:rPr lang="ru-RU" sz="2800" i="1" dirty="0">
                <a:solidFill>
                  <a:schemeClr val="tx1"/>
                </a:solidFill>
                <a:latin typeface="Arial Narrow" pitchFamily="34" charset="0"/>
              </a:rPr>
              <a:t>Шестерикова Т.А., </a:t>
            </a:r>
          </a:p>
          <a:p>
            <a:pPr marL="0" lvl="0" indent="0" algn="r" eaLnBrk="0" hangingPunct="0">
              <a:buClr>
                <a:srgbClr val="003366"/>
              </a:buClr>
              <a:buSzPct val="75000"/>
              <a:buNone/>
            </a:pPr>
            <a:r>
              <a:rPr lang="ru-RU" sz="2800" i="1" dirty="0">
                <a:solidFill>
                  <a:schemeClr val="tx1"/>
                </a:solidFill>
                <a:latin typeface="Arial Narrow" pitchFamily="34" charset="0"/>
              </a:rPr>
              <a:t>зав. НМО ГБУК «СОУНБ»</a:t>
            </a:r>
          </a:p>
          <a:p>
            <a:pPr marL="0" lvl="0" indent="0" algn="r" eaLnBrk="0" hangingPunct="0">
              <a:buClr>
                <a:srgbClr val="003366"/>
              </a:buClr>
              <a:buSzPct val="75000"/>
              <a:buNone/>
            </a:pPr>
            <a:r>
              <a:rPr lang="ru-RU" sz="2800" i="1" dirty="0">
                <a:solidFill>
                  <a:schemeClr val="tx1"/>
                </a:solidFill>
                <a:latin typeface="Arial Narrow" pitchFamily="34" charset="0"/>
              </a:rPr>
              <a:t>8(846)335-67-13</a:t>
            </a:r>
          </a:p>
          <a:p>
            <a:pPr marL="0" lvl="0" indent="0" algn="r" eaLnBrk="0" hangingPunct="0">
              <a:buClr>
                <a:srgbClr val="003366"/>
              </a:buClr>
              <a:buSzPct val="75000"/>
              <a:buNone/>
            </a:pPr>
            <a:r>
              <a:rPr lang="en-US" sz="2800" i="1" dirty="0">
                <a:solidFill>
                  <a:schemeClr val="tx1"/>
                </a:solidFill>
                <a:latin typeface="Arial Narrow" pitchFamily="34" charset="0"/>
              </a:rPr>
              <a:t>nmo@libsmr.ru</a:t>
            </a:r>
            <a:endParaRPr lang="ru-RU" sz="2800" i="1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83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84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476672"/>
            <a:ext cx="4032448" cy="914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Планы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1580" y="2420888"/>
            <a:ext cx="3384376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Arial Narrow" pitchFamily="34" charset="0"/>
                <a:ea typeface="Calibri"/>
                <a:cs typeface="Times New Roman"/>
              </a:rPr>
              <a:t>перспективные (стратегические)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Arial Narrow" pitchFamily="34" charset="0"/>
                <a:ea typeface="Calibri"/>
                <a:cs typeface="Times New Roman"/>
              </a:rPr>
              <a:t>текущие (годовые)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Arial Narrow" pitchFamily="34" charset="0"/>
                <a:ea typeface="Calibri"/>
                <a:cs typeface="Times New Roman"/>
              </a:rPr>
              <a:t>о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перативные (квартальные</a:t>
            </a:r>
            <a:r>
              <a:rPr lang="ru-RU" dirty="0">
                <a:latin typeface="Arial Narrow" pitchFamily="34" charset="0"/>
                <a:ea typeface="Calibri"/>
                <a:cs typeface="Times New Roman"/>
              </a:rPr>
              <a:t>, 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ежемесячные)</a:t>
            </a:r>
            <a:endParaRPr lang="ru-RU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Arial Narrow" pitchFamily="34" charset="0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420373"/>
            <a:ext cx="3384376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универсальные, охватывающие </a:t>
            </a:r>
            <a:r>
              <a:rPr lang="ru-RU" dirty="0">
                <a:latin typeface="Arial Narrow" pitchFamily="34" charset="0"/>
                <a:ea typeface="Calibri"/>
                <a:cs typeface="Times New Roman"/>
              </a:rPr>
              <a:t>работу библиотеки в 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целом</a:t>
            </a:r>
            <a:endParaRPr lang="ru-RU" dirty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"/>
            </a:pP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тематические (одно направление работы)</a:t>
            </a:r>
            <a:r>
              <a:rPr lang="ru-RU" dirty="0">
                <a:latin typeface="Arial Narrow" pitchFamily="34" charset="0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244" y="4581128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20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800200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Оперативное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планирование - разработка 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основе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годовых планов,  планов на короткие промежутки времени 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Ежеквартальные планы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Ежемесячные планы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План реализации отдельных мероприятий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Плановые задания </a:t>
            </a: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для отдельных сотрудников на короткие отрезки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времени 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15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0000"/>
                </a:solidFill>
                <a:latin typeface="Arial Narrow" pitchFamily="34" charset="0"/>
                <a:ea typeface="Times New Roman"/>
              </a:rPr>
              <a:t>1 этап - ход реализации плана текущего года</a:t>
            </a:r>
            <a:endParaRPr lang="ru-RU" sz="3600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изучают 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достоинства/недостатки плана, анализируют полностью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ли реализовано 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намеченное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выявляют причины, если не все выполнено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выявляют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изменения в деятельности  библиотеки в истекшем году. </a:t>
            </a:r>
            <a:endParaRPr lang="ru-RU" sz="2400" dirty="0">
              <a:latin typeface="Arial Narrow" pitchFamily="34" charset="0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03725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771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2 этап –анализ имеющихся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ресурсов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 algn="just">
              <a:spcAft>
                <a:spcPts val="2400"/>
              </a:spcAft>
              <a:buFont typeface="Wingdings" pitchFamily="2" charset="2"/>
              <a:buChar char="§"/>
            </a:pPr>
            <a:r>
              <a:rPr lang="ru-RU" sz="28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анализ внешней среды (демографическое состояние района (города), потребности развития территории и социально- экономические условия, состояние рынка информационных, образовательных услуг, историко-культурные традиции местного сообщества и др.);</a:t>
            </a:r>
            <a:endParaRPr lang="ru-RU" sz="2000" dirty="0">
              <a:latin typeface="Arial Narrow" pitchFamily="34" charset="0"/>
              <a:ea typeface="Calibri"/>
              <a:cs typeface="Times New Roman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dirty="0">
                <a:solidFill>
                  <a:srgbClr val="000000"/>
                </a:solidFill>
                <a:latin typeface="Arial Narrow" pitchFamily="34" charset="0"/>
                <a:ea typeface="Times New Roman"/>
              </a:rPr>
              <a:t>анализ внутренней организации библиотеки (состав и объем ее ресурсов: фонд документов, персонал, помещения, техническая оснащенность), а также статус в системе библиотек, масштабы деятельности и </a:t>
            </a: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  <a:ea typeface="Times New Roman"/>
              </a:rPr>
              <a:t>пр.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63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3 этап- формирование основной части плана</a:t>
            </a:r>
            <a:b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(целей, задач,</a:t>
            </a:r>
            <a:r>
              <a:rPr lang="ru-RU" sz="3200" dirty="0">
                <a:solidFill>
                  <a:srgbClr val="000000"/>
                </a:solidFill>
                <a:latin typeface="Arial Narrow" pitchFamily="34" charset="0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приоритетных направлений, форм и методов 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работы)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75459" y="2132856"/>
            <a:ext cx="7704856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Цель - описание </a:t>
            </a:r>
            <a:r>
              <a:rPr lang="ru-RU" dirty="0">
                <a:latin typeface="Arial Narrow" pitchFamily="34" charset="0"/>
                <a:ea typeface="Calibri"/>
                <a:cs typeface="Times New Roman"/>
              </a:rPr>
              <a:t>конечного результата деятельности (зачем? для чего</a:t>
            </a: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?)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effectLst/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755576" y="3501008"/>
            <a:ext cx="7704856" cy="1584176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Arial Narrow" pitchFamily="34" charset="0"/>
                <a:ea typeface="Calibri"/>
                <a:cs typeface="Times New Roman"/>
              </a:rPr>
              <a:t>Задачи </a:t>
            </a:r>
            <a:r>
              <a:rPr lang="ru-RU" dirty="0">
                <a:latin typeface="Arial Narrow" pitchFamily="34" charset="0"/>
                <a:ea typeface="Calibri"/>
                <a:cs typeface="Times New Roman"/>
              </a:rPr>
              <a:t>– последовательные уровни достижения поставленных целей (как достигнуть? что для этого надо сделать?).</a:t>
            </a:r>
            <a:endParaRPr lang="ru-RU" sz="1400" dirty="0"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 bwMode="auto">
          <a:xfrm>
            <a:off x="467544" y="5373216"/>
            <a:ext cx="7704856" cy="1152128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Century Gothic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ВАЖНО! Грамотно сформулировать цели и задачи!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Century Gothic" pitchFamily="34" charset="0"/>
              <a:buNone/>
            </a:pPr>
            <a:endParaRPr lang="ru-RU" sz="1400" b="1" dirty="0">
              <a:solidFill>
                <a:srgbClr val="FF0000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9510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27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2885</TotalTime>
  <Words>1934</Words>
  <Application>Microsoft Office PowerPoint</Application>
  <PresentationFormat>Экран (4:3)</PresentationFormat>
  <Paragraphs>229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Планирование и отчетность в муниципальных библиотеках:  основные требования, направления, рекомендации</vt:lpstr>
      <vt:lpstr>Слайд 2</vt:lpstr>
      <vt:lpstr>В ходе планирования определяют:</vt:lpstr>
      <vt:lpstr>Требования к планированию:</vt:lpstr>
      <vt:lpstr>Слайд 5</vt:lpstr>
      <vt:lpstr>Оперативное планирование - разработка на основе годовых планов,  планов на короткие промежутки времени </vt:lpstr>
      <vt:lpstr>1 этап - ход реализации плана текущего года</vt:lpstr>
      <vt:lpstr>2 этап –анализ имеющихся ресурсов</vt:lpstr>
      <vt:lpstr>3 этап- формирование основной части плана (целей, задач, приоритетных направлений, форм и методов работы) </vt:lpstr>
      <vt:lpstr>Слайд 10</vt:lpstr>
      <vt:lpstr>Слайд 11</vt:lpstr>
      <vt:lpstr>Слайд 12</vt:lpstr>
      <vt:lpstr>Слайд 13</vt:lpstr>
      <vt:lpstr>Определение направлений деятельности</vt:lpstr>
      <vt:lpstr>Определение форматов и главных тем года</vt:lpstr>
      <vt:lpstr>Слайд 16</vt:lpstr>
      <vt:lpstr> 4 этап. Разработка структуры (формы) плана с учётом предложений всех подразделений и сотрудников </vt:lpstr>
      <vt:lpstr>Слайд 18</vt:lpstr>
      <vt:lpstr>Слайд 19</vt:lpstr>
      <vt:lpstr>Слайд 20</vt:lpstr>
      <vt:lpstr>Слайд 21</vt:lpstr>
      <vt:lpstr>Социокультурная деятельность</vt:lpstr>
      <vt:lpstr>5 этап. Распределение бюджета рабочего времени.   </vt:lpstr>
      <vt:lpstr>Нормирование труда. Для чего?</vt:lpstr>
      <vt:lpstr>Слайд 25</vt:lpstr>
      <vt:lpstr>Методика расчета бюджета рабочего времени: </vt:lpstr>
      <vt:lpstr>Бюджет рабочего времени библиотеки</vt:lpstr>
      <vt:lpstr>Таблица расчета бюджета рабочего времени </vt:lpstr>
      <vt:lpstr>Слайд 29</vt:lpstr>
      <vt:lpstr>Слайд 30</vt:lpstr>
      <vt:lpstr> </vt:lpstr>
      <vt:lpstr>Планирование организационной и методической деятельности библиотеки  </vt:lpstr>
      <vt:lpstr>В центре работы библиотеки</vt:lpstr>
      <vt:lpstr>Секреты эффективного планирования</vt:lpstr>
      <vt:lpstr>Отчеты. Виды отчетов.  Основные требования к составлению</vt:lpstr>
      <vt:lpstr> Информационно-аналитический отчет анализ деятельности библиотеки </vt:lpstr>
      <vt:lpstr>Рекомендации  к составлению информационно-аналитического отчета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Шестерикова Татьяна Анатольевна</dc:creator>
  <cp:lastModifiedBy>Compaq</cp:lastModifiedBy>
  <cp:revision>115</cp:revision>
  <dcterms:created xsi:type="dcterms:W3CDTF">2020-11-20T08:50:28Z</dcterms:created>
  <dcterms:modified xsi:type="dcterms:W3CDTF">2020-12-07T12:57:36Z</dcterms:modified>
</cp:coreProperties>
</file>