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56" r:id="rId1"/>
  </p:sldMasterIdLst>
  <p:notesMasterIdLst>
    <p:notesMasterId r:id="rId37"/>
  </p:notesMasterIdLst>
  <p:sldIdLst>
    <p:sldId id="273" r:id="rId2"/>
    <p:sldId id="368" r:id="rId3"/>
    <p:sldId id="363" r:id="rId4"/>
    <p:sldId id="367" r:id="rId5"/>
    <p:sldId id="391" r:id="rId6"/>
    <p:sldId id="384" r:id="rId7"/>
    <p:sldId id="382" r:id="rId8"/>
    <p:sldId id="383" r:id="rId9"/>
    <p:sldId id="390" r:id="rId10"/>
    <p:sldId id="401" r:id="rId11"/>
    <p:sldId id="385" r:id="rId12"/>
    <p:sldId id="376" r:id="rId13"/>
    <p:sldId id="375" r:id="rId14"/>
    <p:sldId id="377" r:id="rId15"/>
    <p:sldId id="395" r:id="rId16"/>
    <p:sldId id="361" r:id="rId17"/>
    <p:sldId id="374" r:id="rId18"/>
    <p:sldId id="373" r:id="rId19"/>
    <p:sldId id="369" r:id="rId20"/>
    <p:sldId id="399" r:id="rId21"/>
    <p:sldId id="397" r:id="rId22"/>
    <p:sldId id="371" r:id="rId23"/>
    <p:sldId id="381" r:id="rId24"/>
    <p:sldId id="379" r:id="rId25"/>
    <p:sldId id="393" r:id="rId26"/>
    <p:sldId id="394" r:id="rId27"/>
    <p:sldId id="400" r:id="rId28"/>
    <p:sldId id="362" r:id="rId29"/>
    <p:sldId id="380" r:id="rId30"/>
    <p:sldId id="386" r:id="rId31"/>
    <p:sldId id="370" r:id="rId32"/>
    <p:sldId id="392" r:id="rId33"/>
    <p:sldId id="396" r:id="rId34"/>
    <p:sldId id="319" r:id="rId35"/>
    <p:sldId id="27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563" autoAdjust="0"/>
  </p:normalViewPr>
  <p:slideViewPr>
    <p:cSldViewPr>
      <p:cViewPr varScale="1">
        <p:scale>
          <a:sx n="95" d="100"/>
          <a:sy n="95" d="100"/>
        </p:scale>
        <p:origin x="44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65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2C7140-BFBE-49B5-B6E3-BA435EFA3C34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E6BF91-BFB9-495B-92BB-7F6188FAE5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295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E6BF91-BFB9-495B-92BB-7F6188FAE5BD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774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10FCB93-5B78-4CE4-8251-C982A66400D7}" type="datetimeFigureOut">
              <a:rPr lang="ru-RU" smtClean="0"/>
              <a:t>09.03.2021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FCBBBBB-AE8A-469E-8C86-6047076C729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ulture.ru/materials/50469/s-ulybkoi-vokrug-zemli" TargetMode="External"/><Relationship Id="rId2" Type="http://schemas.openxmlformats.org/officeDocument/2006/relationships/hyperlink" Target="https://biblionight.culture.ru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culture.ru/materials/253310/vremya-pervykh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latin typeface="Franklin Gothic Medium" pitchFamily="34" charset="0"/>
              </a:rPr>
              <a:t>Методические рекомендации</a:t>
            </a:r>
          </a:p>
          <a:p>
            <a:pPr marL="0" indent="0" algn="ctr">
              <a:buNone/>
            </a:pPr>
            <a:r>
              <a:rPr lang="ru-RU" dirty="0" smtClean="0">
                <a:latin typeface="Franklin Gothic Medium" pitchFamily="34" charset="0"/>
              </a:rPr>
              <a:t> для муниципальных библиотек</a:t>
            </a:r>
          </a:p>
          <a:p>
            <a:pPr marL="0" indent="0" algn="ctr">
              <a:buNone/>
            </a:pPr>
            <a:endParaRPr lang="ru-RU" dirty="0">
              <a:latin typeface="Franklin Gothic Medium" pitchFamily="34" charset="0"/>
            </a:endParaRPr>
          </a:p>
          <a:p>
            <a:pPr marL="0" indent="0" algn="r">
              <a:buNone/>
            </a:pPr>
            <a:endParaRPr lang="ru-RU" dirty="0" smtClean="0">
              <a:latin typeface="Franklin Gothic Medium" pitchFamily="34" charset="0"/>
            </a:endParaRPr>
          </a:p>
          <a:p>
            <a:pPr marL="0" indent="0" algn="r">
              <a:buNone/>
            </a:pPr>
            <a:r>
              <a:rPr lang="ru-RU" dirty="0" smtClean="0">
                <a:latin typeface="Franklin Gothic Medium" pitchFamily="34" charset="0"/>
              </a:rPr>
              <a:t>Косолапова С.И., </a:t>
            </a:r>
          </a:p>
          <a:p>
            <a:pPr marL="0" indent="0" algn="r">
              <a:buNone/>
            </a:pPr>
            <a:r>
              <a:rPr lang="ru-RU" dirty="0" smtClean="0">
                <a:latin typeface="Franklin Gothic Medium" pitchFamily="34" charset="0"/>
              </a:rPr>
              <a:t>помощник директора ГБУК «СОЮБ»</a:t>
            </a:r>
            <a:endParaRPr lang="ru-RU" dirty="0">
              <a:latin typeface="Franklin Gothic Medium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568953" cy="22768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Constantia" pitchFamily="18" charset="0"/>
              </a:rPr>
              <a:t>Акции как средство привлечения молодежи в библиотеку</a:t>
            </a:r>
            <a:endParaRPr lang="ru-RU" sz="2800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799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700808"/>
            <a:ext cx="65344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Благотворительные</a:t>
            </a:r>
          </a:p>
          <a:p>
            <a:pPr algn="just"/>
            <a:r>
              <a:rPr lang="ru-RU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0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помощь библиотекам, другим учреждениям, нуждающимся)</a:t>
            </a:r>
          </a:p>
          <a:p>
            <a:pPr algn="just"/>
            <a:endParaRPr lang="ru-RU" sz="2000" dirty="0" smtClean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- читателю, читатель - библиотеке»,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 миру по книжке», 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«Подари книгу библиотеке» и др.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ru-RU" sz="20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Весенняя Неделя добра</a:t>
            </a:r>
          </a:p>
          <a:p>
            <a:pPr algn="just"/>
            <a:endParaRPr lang="ru-RU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0422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https://pbs.twimg.com/media/DaVt5OIXkAARd55.jpg:lar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92243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https://prv-lib.ru/wp-content/uploads/2018/07/%D0%90%D0%BA%D1%86%D0%B8%D1%8F-1110x6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1057275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12320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vp-biblioteki.ru/wp-content/uploads/2019/02/2019-02-01_11-50-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-1755576"/>
            <a:ext cx="11401425" cy="856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268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ail.lib.seversk.ru/upc_other/js/ckfinder/userfiles/images/%D0%BF%D0%BB%D0%B0%D0%BA%D0%B0%D1%82%D0%9D%D0%BE%D0%B2%D0%A7%D0%B8%D1%82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410" y="1116193"/>
            <a:ext cx="7947006" cy="561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3387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772816"/>
            <a:ext cx="6678488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тематическим направлениям</a:t>
            </a:r>
            <a:r>
              <a:rPr lang="ru-RU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Экологические акции 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Возьми под крыло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День птиц</a:t>
            </a: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Акции, направленные на формирование здорового жизни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Мы выбираем спорт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Молодежь за здоровый образ жизни</a:t>
            </a: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Рекламные акции (о библиотеке и ее возможностях)</a:t>
            </a:r>
          </a:p>
          <a:p>
            <a:pPr algn="just"/>
            <a:r>
              <a:rPr lang="ru-RU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Примите книгу в дар</a:t>
            </a:r>
          </a:p>
          <a:p>
            <a:pPr algn="just"/>
            <a:r>
              <a:rPr lang="ru-RU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Рекламный листопад</a:t>
            </a:r>
          </a:p>
          <a:p>
            <a:pPr algn="just"/>
            <a:r>
              <a:rPr lang="ru-RU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Библиотека и книга</a:t>
            </a: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Акции по привлечению читателей и продвижения чтения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Приведи друга</a:t>
            </a:r>
          </a:p>
          <a:p>
            <a:pPr>
              <a:spcAft>
                <a:spcPts val="0"/>
              </a:spcAft>
            </a:pPr>
            <a:r>
              <a:rPr lang="ru-RU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Лучшая книга современности</a:t>
            </a: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4999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im0-tub-ru.yandex.net/i?id=9fee63dcb318ccd30acaf9f9812c5cb4-l&amp;n=1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340768"/>
            <a:ext cx="7056784" cy="511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9745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8" name="Picture 10" descr="https://afanas-lib.kir.muzkult.ru/media/2018/08/06/1228061420/image_image_43907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9550"/>
            <a:ext cx="9372600" cy="664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98092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orshalib.by/images/news/2018/Aktsiya-knigi-v-dar2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1259" y="-4572000"/>
            <a:ext cx="8081010" cy="114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6490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836712"/>
            <a:ext cx="624644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>
                <a:solidFill>
                  <a:srgbClr val="1E1E1E"/>
                </a:solidFill>
                <a:latin typeface="Forum"/>
              </a:rPr>
              <a:t>В помощь продвижению чтения можно выделить несколько видов акций:</a:t>
            </a:r>
            <a:endParaRPr lang="ru-RU" dirty="0">
              <a:solidFill>
                <a:srgbClr val="1E1E1E"/>
              </a:solidFill>
              <a:latin typeface="Forum"/>
            </a:endParaRPr>
          </a:p>
          <a:p>
            <a:pPr algn="just"/>
            <a:r>
              <a:rPr lang="ru-RU" dirty="0">
                <a:solidFill>
                  <a:srgbClr val="1E1E1E"/>
                </a:solidFill>
                <a:latin typeface="Forum"/>
              </a:rPr>
              <a:t> </a:t>
            </a:r>
          </a:p>
          <a:p>
            <a:pPr algn="just"/>
            <a:r>
              <a:rPr lang="ru-RU" b="1" i="1" u="sng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Общего </a:t>
            </a:r>
            <a:r>
              <a:rPr lang="ru-RU" b="1" i="1" u="sng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характера: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чтения», «Чтение – как фактор социального успеха», «Передай книгу другу», «Стань читателем», «Читать – это модно», «Читать — это здорово!»,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«Виват, студент! Виват, библиотека!», «Самый читающий класс", «Читающий город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ровеснику: Я хочу  рассказать о книге…», «Удиви родителей» и др.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"В согласии с природой - в согласии с собой", "Прочитай книгу о войне",  «Прочитаем книгу по истории России», "Твой символ", «Район, в котором мы живем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«Письмо ветерану», «Чтобы помнили». «Поздравь ветерана», «Время читать классику» и др.</a:t>
            </a:r>
          </a:p>
          <a:p>
            <a:pPr algn="just"/>
            <a:r>
              <a:rPr lang="ru-RU" b="1" i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</a:t>
            </a:r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молодых родителей: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последнее время в библиотеках большое распространение получили акции для малышей и их родителей: «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Читаленок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«Чтение с рождения», «Расти с книгой, малыш», «Читай, я буду слушать!» и др.</a:t>
            </a: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к юбилейным литературным датам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по одной книге, по творчеству одного писателя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Рекламные акции (о библиотеке и ее возможностях)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b="0" i="0" dirty="0">
              <a:solidFill>
                <a:srgbClr val="1E1E1E"/>
              </a:solidFill>
              <a:effectLst/>
              <a:latin typeface="Forum"/>
            </a:endParaRPr>
          </a:p>
        </p:txBody>
      </p:sp>
    </p:spTree>
    <p:extLst>
      <p:ext uri="{BB962C8B-B14F-4D97-AF65-F5344CB8AC3E}">
        <p14:creationId xmlns:p14="http://schemas.microsoft.com/office/powerpoint/2010/main" val="2510063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772816"/>
            <a:ext cx="684076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– это вовлечение (движение, действие), умение создать событие для достижения поставленной цели</a:t>
            </a:r>
            <a:r>
              <a:rPr lang="ru-RU" sz="2000" b="1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sz="20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– это должно быть ярко</a:t>
            </a:r>
            <a:r>
              <a:rPr lang="ru-RU" sz="2000" b="1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just"/>
            <a:endParaRPr lang="ru-RU" sz="20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b="1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Акция – это большое комплексное мероприятие, продолжительность которого зависит от поставленных задач.</a:t>
            </a:r>
            <a:endParaRPr lang="ru-RU" sz="2000" b="0" i="0" dirty="0">
              <a:solidFill>
                <a:srgbClr val="1E1E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502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sun9-20.userapi.com/c836236/v836236875/2c544/6x33XtuyvV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68760"/>
            <a:ext cx="883239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47964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412776"/>
            <a:ext cx="763284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3C3C3C"/>
              </a:solidFill>
              <a:latin typeface="Noto Serif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апреля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субботу, по всей стране пройдет 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«Библионочь-2021»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Участники всероссийской акции — библиотеки, книжные магазины и литературные музеи — подготовят для посетителей тематические мероприятия: выставки, экскурсии, мастер-классы, встречи с писателями и другие события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Библионочь-2021» пройдет под девизом «Книга — путь к звездам». Тема акции посвящена 60-летию полета </a:t>
            </a:r>
            <a:r>
              <a:rPr lang="ru-RU" dirty="0">
                <a:solidFill>
                  <a:srgbClr val="ED232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Юрия Гагарина</a:t>
            </a: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ru-RU" dirty="0">
                <a:solidFill>
                  <a:srgbClr val="ED232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первого человека в космосе</a:t>
            </a:r>
            <a:r>
              <a:rPr lang="ru-RU" dirty="0">
                <a:solidFill>
                  <a:srgbClr val="3C3C3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 приурочена к празднованию Года науки и технологий.</a:t>
            </a:r>
          </a:p>
        </p:txBody>
      </p:sp>
    </p:spTree>
    <p:extLst>
      <p:ext uri="{BB962C8B-B14F-4D97-AF65-F5344CB8AC3E}">
        <p14:creationId xmlns:p14="http://schemas.microsoft.com/office/powerpoint/2010/main" val="19986936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3.bp.blogspot.com/-IY8kbUuAf8E/Wua-FWlId4I/AAAAAAAADCc/ULTBbxzW508sNJOavrT9KxX0rIZ_5UiiACLcBGAs/s1600/uHJXLFcx_S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2043608"/>
            <a:ext cx="8148894" cy="11534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33761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i.mycdn.me/i?r=AzEPZsRbOZEKgBhR0XGMT1Rk-dSqBdNBiKs1W-12t8ZCdq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08106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 descr="https://pbs.twimg.com/media/EWq-KnaXQAAtoV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-99392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90912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1556792"/>
            <a:ext cx="712879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212529"/>
                </a:solidFill>
                <a:latin typeface="-apple-system"/>
              </a:rPr>
              <a:t>Сетевая акция – </a:t>
            </a:r>
            <a:r>
              <a:rPr lang="ru-RU" b="1" dirty="0" err="1">
                <a:solidFill>
                  <a:srgbClr val="212529"/>
                </a:solidFill>
                <a:latin typeface="-apple-system"/>
              </a:rPr>
              <a:t>челлендж</a:t>
            </a:r>
            <a:r>
              <a:rPr lang="ru-RU" b="1" dirty="0">
                <a:solidFill>
                  <a:srgbClr val="212529"/>
                </a:solidFill>
                <a:latin typeface="-apple-system"/>
              </a:rPr>
              <a:t> “Виват, библиотеки!”</a:t>
            </a:r>
          </a:p>
          <a:p>
            <a:pPr algn="just"/>
            <a:endParaRPr lang="ru-RU" dirty="0" smtClean="0">
              <a:solidFill>
                <a:srgbClr val="212529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Уважаемые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читатели и коллеги! </a:t>
            </a:r>
            <a:endParaRPr lang="ru-RU" dirty="0">
              <a:solidFill>
                <a:srgbClr val="212529"/>
              </a:solidFill>
              <a:latin typeface="-apple-system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Приближается наш профессиональный праздник – Всероссийский день библиотек. </a:t>
            </a:r>
            <a:endParaRPr lang="ru-RU" dirty="0">
              <a:solidFill>
                <a:srgbClr val="212529"/>
              </a:solidFill>
              <a:latin typeface="-apple-system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27 мая стартует 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</a:rPr>
              <a:t>сетевая акция – </a:t>
            </a:r>
            <a:r>
              <a:rPr lang="ru-RU" dirty="0" err="1">
                <a:solidFill>
                  <a:srgbClr val="993300"/>
                </a:solidFill>
                <a:latin typeface="times new roman" panose="02020603050405020304" pitchFamily="18" charset="0"/>
              </a:rPr>
              <a:t>челлендж</a:t>
            </a:r>
            <a:r>
              <a:rPr lang="ru-RU" dirty="0">
                <a:solidFill>
                  <a:srgbClr val="993300"/>
                </a:solidFill>
                <a:latin typeface="times new roman" panose="02020603050405020304" pitchFamily="18" charset="0"/>
              </a:rPr>
              <a:t> “Виват, библиотеки!”. 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Организатор 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сетевой акции МБУК Центральная библиотека МР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Благоварский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 район Республика Башкортостан </a:t>
            </a:r>
            <a:endParaRPr lang="ru-RU" dirty="0">
              <a:solidFill>
                <a:srgbClr val="212529"/>
              </a:solidFill>
              <a:latin typeface="-apple-system"/>
            </a:endParaRPr>
          </a:p>
          <a:p>
            <a:pPr algn="just"/>
            <a:endParaRPr lang="ru-RU" dirty="0" smtClean="0">
              <a:solidFill>
                <a:srgbClr val="212529"/>
              </a:solidFill>
              <a:latin typeface="times new roman" panose="02020603050405020304" pitchFamily="18" charset="0"/>
            </a:endParaRPr>
          </a:p>
          <a:p>
            <a:pPr algn="just"/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Для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того чтобы принять участие необходимо: </a:t>
            </a:r>
            <a:endParaRPr lang="ru-RU" dirty="0">
              <a:solidFill>
                <a:srgbClr val="212529"/>
              </a:solidFill>
              <a:latin typeface="-apple-system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1. Быть подписчиком группы Центральная библиотека с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. Языково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https://vk.com/public191471445 </a:t>
            </a:r>
            <a:endParaRPr lang="ru-RU" dirty="0">
              <a:solidFill>
                <a:srgbClr val="212529"/>
              </a:solidFill>
              <a:latin typeface="-apple-system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2, Снять свое поздравление на видео (стихи о библиотекарях, слова благодарности, поздравления и т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. д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)</a:t>
            </a:r>
            <a:endParaRPr lang="ru-RU" dirty="0">
              <a:solidFill>
                <a:srgbClr val="212529"/>
              </a:solidFill>
              <a:latin typeface="-apple-system"/>
            </a:endParaRPr>
          </a:p>
          <a:p>
            <a:pPr algn="just"/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2.Разместить видео в группе Центральная библиотека с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. Языково 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(https://</a:t>
            </a:r>
            <a:r>
              <a:rPr lang="ru-RU" dirty="0" smtClean="0">
                <a:solidFill>
                  <a:srgbClr val="212529"/>
                </a:solidFill>
                <a:latin typeface="times new roman" panose="02020603050405020304" pitchFamily="18" charset="0"/>
              </a:rPr>
              <a:t>vk.com/public191471445)под 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хэштэгом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 #</a:t>
            </a:r>
            <a:r>
              <a:rPr lang="ru-RU" dirty="0" err="1">
                <a:solidFill>
                  <a:srgbClr val="212529"/>
                </a:solidFill>
                <a:latin typeface="times new roman" panose="02020603050405020304" pitchFamily="18" charset="0"/>
              </a:rPr>
              <a:t>Слюбовьюкпрофессии</a:t>
            </a:r>
            <a:r>
              <a:rPr lang="ru-RU" dirty="0">
                <a:solidFill>
                  <a:srgbClr val="212529"/>
                </a:solidFill>
                <a:latin typeface="times new roman" panose="02020603050405020304" pitchFamily="18" charset="0"/>
              </a:rPr>
              <a:t> </a:t>
            </a:r>
            <a:endParaRPr lang="ru-RU" b="0" i="0" dirty="0">
              <a:solidFill>
                <a:srgbClr val="212529"/>
              </a:solidFill>
              <a:effectLst/>
              <a:latin typeface="-apple-system"/>
            </a:endParaRPr>
          </a:p>
        </p:txBody>
      </p:sp>
    </p:spTree>
    <p:extLst>
      <p:ext uri="{BB962C8B-B14F-4D97-AF65-F5344CB8AC3E}">
        <p14:creationId xmlns:p14="http://schemas.microsoft.com/office/powerpoint/2010/main" val="23512779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2636912"/>
            <a:ext cx="6534472" cy="26834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Региональная сетевая акция 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20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Прогулка по родному краю»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(к 170-летию Самарской губернии и к 65-летию Октябрьска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Организатором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Акции является Центральная городская детская библиотека имени Макаренко МБУ "ЦБС г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о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Октябрьск".</a:t>
            </a:r>
            <a:b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6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6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51925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un9-44.userapi.com/impf/brlKGut7r9lHTGxmtYD4onfEi7dNan8Ua7flpw/5ZakxeEaO1o.jpg?size=1280x960&amp;quality=96&amp;sign=8125d93118097292da8fff6dfe9f00de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4" y="-2286001"/>
            <a:ext cx="12192000" cy="914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515913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fs01.cap.ru/www20/nowch/news/2020/05/13/8c1b0803-5b9e-4cce-99c2-f69582578b0c/123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-861060"/>
            <a:ext cx="5940425" cy="8580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3642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На изображении может находиться: цветок, текст «объединение библиотек города чебоксары татьянин день молодежная библиотека им. и. тургенева приглашает принять участие в онлайн-акции &lt;&lt;и вновь январь, и снова день татьяны...&gt;&gt; присылайте в сообщения группы https://vk.com/tyrgbib свои видеопоздравления с татьяниным днём, и 25 января мы выложим их нашей группе вконтакте. все участники получат сертифе икаты! для участия B акции необходимо стать участником нашей группы https://vk.com/tyr.bib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412776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528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44824"/>
            <a:ext cx="777686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КЛАССИФИКАЦИЯ АКЦИЙ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целям их проведения: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Протестные,</a:t>
            </a: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Благотворительные</a:t>
            </a:r>
            <a:r>
              <a:rPr lang="ru-RU" sz="2400" b="1" dirty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endParaRPr lang="ru-RU" sz="2400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ru-RU" sz="2400" b="1" dirty="0" smtClean="0">
              <a:solidFill>
                <a:srgbClr val="2929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2929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Тематические.</a:t>
            </a:r>
            <a:endParaRPr lang="ru-RU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1068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.mycdn.me/i?r=AzEPZsRbOZEKgBhR0XGMT1RkIm0c8YzM6ZHe1NXOAIMV4aaKTM5SRkZCeTgDn6uOy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753600" cy="6896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98125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980728"/>
            <a:ext cx="68042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19875"/>
                </a:solidFill>
                <a:latin typeface="Forum"/>
              </a:rPr>
              <a:t>АКЦИЯ: ВСЕМИРНЫЙ ДЕНЬ ЛЕВШЕЙ (отмечается 13 августа)</a:t>
            </a:r>
          </a:p>
          <a:p>
            <a:pPr algn="just"/>
            <a:r>
              <a:rPr lang="ru-RU" dirty="0">
                <a:solidFill>
                  <a:srgbClr val="019875"/>
                </a:solidFill>
                <a:latin typeface="Forum"/>
              </a:rPr>
              <a:t>Программа дня: Выставка «Гениальные Левши», Бесплатный читательский билет, Специальные подарки и поздравления для всех Левшей</a:t>
            </a:r>
          </a:p>
          <a:p>
            <a:pPr algn="just"/>
            <a:r>
              <a:rPr lang="ru-RU" dirty="0">
                <a:solidFill>
                  <a:srgbClr val="1E1E1E"/>
                </a:solidFill>
                <a:latin typeface="Forum"/>
              </a:rPr>
              <a:t>В этот день после традиционного приветствия, первый вопрос, который задавали читателям, звучал так: «Являетесь ли Вы ЛЕВШОЙ?». Надо сказать, вопрос посетителей слегка озадачивал. Но после короткого разъяснения смущение проходило и читатели улыбаясь, разбегались по библиотеке с контрольными листками, выпущенными специально к этому дню. Некоторые даже просили парочку с собой - на память.</a:t>
            </a:r>
          </a:p>
          <a:p>
            <a:pPr algn="just"/>
            <a:r>
              <a:rPr lang="ru-RU" dirty="0">
                <a:solidFill>
                  <a:srgbClr val="1E1E1E"/>
                </a:solidFill>
                <a:latin typeface="Forum"/>
              </a:rPr>
              <a:t>Ну, а "</a:t>
            </a:r>
            <a:r>
              <a:rPr lang="ru-RU" dirty="0" err="1">
                <a:solidFill>
                  <a:srgbClr val="1E1E1E"/>
                </a:solidFill>
                <a:latin typeface="Forum"/>
              </a:rPr>
              <a:t>леворуких</a:t>
            </a:r>
            <a:r>
              <a:rPr lang="ru-RU" dirty="0">
                <a:solidFill>
                  <a:srgbClr val="1E1E1E"/>
                </a:solidFill>
                <a:latin typeface="Forum"/>
              </a:rPr>
              <a:t>", конечно же, в этот день ждали поздравления и памятные подарки. Многие посетители с удовольствие останавливались возле выставки "Гениальные левши", которая была подготовлена отделом читальных залов. Как много, оказывается, знаменитых людей были Левшами!</a:t>
            </a:r>
            <a:endParaRPr lang="ru-RU" b="0" i="0" dirty="0">
              <a:solidFill>
                <a:srgbClr val="1E1E1E"/>
              </a:solidFill>
              <a:effectLst/>
              <a:latin typeface="Forum"/>
            </a:endParaRPr>
          </a:p>
        </p:txBody>
      </p:sp>
    </p:spTree>
    <p:extLst>
      <p:ext uri="{BB962C8B-B14F-4D97-AF65-F5344CB8AC3E}">
        <p14:creationId xmlns:p14="http://schemas.microsoft.com/office/powerpoint/2010/main" val="712793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1484784"/>
            <a:ext cx="7092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Библиотечная акция онлайн – </a:t>
            </a:r>
            <a:r>
              <a:rPr lang="ru-RU" sz="2400" dirty="0">
                <a:solidFill>
                  <a:srgbClr val="65656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яркое комплексное мероприятие, вовлекающее большое количество людей, направленное на продвижение социально значимых целей, например, продвижение чтения, осуществляемое в виртуальном пространстве. Реализуется как несколько видеороликов по одной тематике, объединенные общей темой; серия постов, объединенных общей темой.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578337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060848"/>
            <a:ext cx="72008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b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ТЕХНОЛОГИЯ ПРОВЕДЕНИЯ АКЦИЙ</a:t>
            </a:r>
          </a:p>
          <a:p>
            <a:pPr>
              <a:spcAft>
                <a:spcPts val="0"/>
              </a:spcAft>
            </a:pP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1.ОПРЕДЕЛЕНИЕ ИНФОРМАЦИОННОГО ПОВОДА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2.ОПРЕДЕЛЕНИЕ ЦЕЛЕВОЙ АУДИТОРИИ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3.ПОДГОТОВКА АКЦИИ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4.РЕШЕНИЕ ОРГАНИЗАЦИОННЫХ ВОПРОСОВ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5.ПРОВЕДЕНИЕ АКЦИЙ</a:t>
            </a:r>
          </a:p>
          <a:p>
            <a:pPr>
              <a:spcAft>
                <a:spcPts val="0"/>
              </a:spcAft>
            </a:pP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6.АНАЛИЗ ПРОВЕДЕННОЙ АКЦИИ</a:t>
            </a:r>
            <a:endParaRPr lang="ru-RU" b="1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66819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900igr.net/up/datas/262397/0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-5314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0180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156740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1556792"/>
            <a:ext cx="646246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Протестные</a:t>
            </a:r>
            <a:r>
              <a:rPr lang="ru-RU" sz="2400" b="1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just"/>
            <a:endParaRPr lang="ru-RU" sz="2400" dirty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«Нет наркотикам», </a:t>
            </a:r>
            <a:endParaRPr lang="ru-RU" sz="2400" dirty="0" smtClean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Зона риска», </a:t>
            </a:r>
            <a:endParaRPr lang="ru-RU" sz="2400" dirty="0" smtClean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жизнь</a:t>
            </a:r>
            <a:r>
              <a:rPr lang="ru-RU" sz="24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</a:t>
            </a:r>
          </a:p>
          <a:p>
            <a:pPr algn="just"/>
            <a:r>
              <a:rPr lang="ru-RU" sz="24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«Погасшие звезды», </a:t>
            </a:r>
            <a:endParaRPr lang="ru-RU" sz="2400" dirty="0" smtClean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тревоги», </a:t>
            </a:r>
            <a:endParaRPr lang="ru-RU" sz="2400" dirty="0" smtClean="0">
              <a:solidFill>
                <a:srgbClr val="1E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400" dirty="0">
                <a:solidFill>
                  <a:srgbClr val="1E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Дымная петля» и др.</a:t>
            </a:r>
            <a:endParaRPr lang="ru-RU" sz="2400" i="0" dirty="0">
              <a:solidFill>
                <a:srgbClr val="1E1E1E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814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metcool.ru/_nw/7/0514848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2696" y="-747464"/>
            <a:ext cx="12696395" cy="9522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50623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pbs.twimg.com/media/Dr3s2nbWkAEz30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268760"/>
            <a:ext cx="63817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27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rs.mds.yandex.net/get-zen_doc/1945957/pub_5d7899021febd400c4d6ec6e_5d78991034808200ad474064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656"/>
            <a:ext cx="9144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9141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www.culture.ru/storage/images/151dd9a6bb12602e90dfb8a1009da6db/775a713b778215729a0b656cdd22dc7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7534275" cy="5019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5855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sun9-61.userapi.com/c857224/v857224900/1e29c3/C7WYD8HvGBQ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0114" y="404663"/>
            <a:ext cx="8792514" cy="6594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42749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2460</TotalTime>
  <Words>328</Words>
  <Application>Microsoft Office PowerPoint</Application>
  <PresentationFormat>Экран (4:3)</PresentationFormat>
  <Paragraphs>104</Paragraphs>
  <Slides>35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7" baseType="lpstr">
      <vt:lpstr>-apple-system</vt:lpstr>
      <vt:lpstr>Arial</vt:lpstr>
      <vt:lpstr>Calibri</vt:lpstr>
      <vt:lpstr>Candara</vt:lpstr>
      <vt:lpstr>Constantia</vt:lpstr>
      <vt:lpstr>Forum</vt:lpstr>
      <vt:lpstr>Franklin Gothic Medium</vt:lpstr>
      <vt:lpstr>Noto Serif</vt:lpstr>
      <vt:lpstr>Symbol</vt:lpstr>
      <vt:lpstr>Times New Roman</vt:lpstr>
      <vt:lpstr>Times New Roman</vt:lpstr>
      <vt:lpstr>Волна</vt:lpstr>
      <vt:lpstr>Акции как средство привлечения молодежи в библиотеку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Саша</dc:creator>
  <cp:lastModifiedBy>u03004</cp:lastModifiedBy>
  <cp:revision>210</cp:revision>
  <dcterms:created xsi:type="dcterms:W3CDTF">2020-07-29T12:28:48Z</dcterms:created>
  <dcterms:modified xsi:type="dcterms:W3CDTF">2021-03-09T13:25:57Z</dcterms:modified>
</cp:coreProperties>
</file>